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Inter"/>
      <p:regular r:id="rId20"/>
      <p:bold r:id="rId21"/>
      <p:italic r:id="rId22"/>
      <p:boldItalic r:id="rId23"/>
    </p:embeddedFont>
    <p:embeddedFont>
      <p:font typeface="Petron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Inter-italic.fntdata"/><Relationship Id="rId21" Type="http://schemas.openxmlformats.org/officeDocument/2006/relationships/font" Target="fonts/Inter-bold.fntdata"/><Relationship Id="rId24" Type="http://schemas.openxmlformats.org/officeDocument/2006/relationships/font" Target="fonts/Petrona-regular.fntdata"/><Relationship Id="rId23"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etrona-italic.fntdata"/><Relationship Id="rId25" Type="http://schemas.openxmlformats.org/officeDocument/2006/relationships/font" Target="fonts/Petrona-bold.fntdata"/><Relationship Id="rId27" Type="http://schemas.openxmlformats.org/officeDocument/2006/relationships/font" Target="fonts/Petron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18435062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f18435062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f184350623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18435062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f184350623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f184350623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drive.google.com/file/d/14OOpFzIXqywJorgMP2KHi8SuHMXxaBSt/view" TargetMode="External"/><Relationship Id="rId5"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p3"/>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19" name="Google Shape;19;p3"/>
          <p:cNvSpPr/>
          <p:nvPr/>
        </p:nvSpPr>
        <p:spPr>
          <a:xfrm>
            <a:off x="864037" y="1542586"/>
            <a:ext cx="7416000" cy="2235900"/>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Clr>
                <a:srgbClr val="FF8AAF"/>
              </a:buClr>
              <a:buSzPts val="7042"/>
              <a:buFont typeface="Petrona"/>
              <a:buNone/>
            </a:pPr>
            <a:r>
              <a:rPr b="1" i="0" lang="en-US" sz="7042" u="none" cap="none" strike="noStrike">
                <a:solidFill>
                  <a:srgbClr val="FF8AAF"/>
                </a:solidFill>
                <a:latin typeface="Petrona"/>
                <a:ea typeface="Petrona"/>
                <a:cs typeface="Petrona"/>
                <a:sym typeface="Petrona"/>
              </a:rPr>
              <a:t>Türkçe Doğal Dil İşleme</a:t>
            </a:r>
            <a:endParaRPr b="0" i="0" sz="7042" u="none" cap="none" strike="noStrike">
              <a:solidFill>
                <a:schemeClr val="dk1"/>
              </a:solidFill>
              <a:latin typeface="Calibri"/>
              <a:ea typeface="Calibri"/>
              <a:cs typeface="Calibri"/>
              <a:sym typeface="Calibri"/>
            </a:endParaRPr>
          </a:p>
        </p:txBody>
      </p:sp>
      <p:sp>
        <p:nvSpPr>
          <p:cNvPr id="20" name="Google Shape;20;p3"/>
          <p:cNvSpPr/>
          <p:nvPr/>
        </p:nvSpPr>
        <p:spPr>
          <a:xfrm>
            <a:off x="864025" y="4663250"/>
            <a:ext cx="7022700" cy="7590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3044" u="none" cap="none" strike="noStrike">
                <a:solidFill>
                  <a:srgbClr val="E0D6DE"/>
                </a:solidFill>
                <a:latin typeface="Inter"/>
                <a:ea typeface="Inter"/>
                <a:cs typeface="Inter"/>
                <a:sym typeface="Inter"/>
              </a:rPr>
              <a:t>DNX</a:t>
            </a:r>
            <a:endParaRPr sz="3044">
              <a:solidFill>
                <a:srgbClr val="E0D6DE"/>
              </a:solidFill>
              <a:latin typeface="Inter"/>
              <a:ea typeface="Inter"/>
              <a:cs typeface="Inter"/>
              <a:sym typeface="Inter"/>
            </a:endParaRPr>
          </a:p>
          <a:p>
            <a:pPr indent="0" lvl="0" marL="0" marR="0" rtl="0" algn="l">
              <a:lnSpc>
                <a:spcPct val="159979"/>
              </a:lnSpc>
              <a:spcBef>
                <a:spcPts val="0"/>
              </a:spcBef>
              <a:spcAft>
                <a:spcPts val="0"/>
              </a:spcAft>
              <a:buClr>
                <a:srgbClr val="E0D6DE"/>
              </a:buClr>
              <a:buSzPts val="1944"/>
              <a:buFont typeface="Inter"/>
              <a:buNone/>
            </a:pPr>
            <a:r>
              <a:rPr b="0" i="0" lang="en-US" sz="3044" u="none" cap="none" strike="noStrike">
                <a:solidFill>
                  <a:srgbClr val="E0D6DE"/>
                </a:solidFill>
                <a:latin typeface="Inter"/>
                <a:ea typeface="Inter"/>
                <a:cs typeface="Inter"/>
                <a:sym typeface="Inter"/>
              </a:rPr>
              <a:t>Serbest Kategori</a:t>
            </a:r>
            <a:endParaRPr sz="3044">
              <a:solidFill>
                <a:srgbClr val="E0D6DE"/>
              </a:solidFill>
              <a:latin typeface="Inter"/>
              <a:ea typeface="Inter"/>
              <a:cs typeface="Inter"/>
              <a:sym typeface="Inter"/>
            </a:endParaRPr>
          </a:p>
          <a:p>
            <a:pPr indent="0" lvl="0" marL="0" marR="0" rtl="0" algn="l">
              <a:lnSpc>
                <a:spcPct val="159979"/>
              </a:lnSpc>
              <a:spcBef>
                <a:spcPts val="0"/>
              </a:spcBef>
              <a:spcAft>
                <a:spcPts val="0"/>
              </a:spcAft>
              <a:buClr>
                <a:srgbClr val="E0D6DE"/>
              </a:buClr>
              <a:buSzPts val="1944"/>
              <a:buFont typeface="Inter"/>
              <a:buNone/>
            </a:pPr>
            <a:r>
              <a:rPr b="0" i="0" lang="en-US" sz="3044" u="none" cap="none" strike="noStrike">
                <a:solidFill>
                  <a:srgbClr val="E0D6DE"/>
                </a:solidFill>
                <a:latin typeface="Inter"/>
                <a:ea typeface="Inter"/>
                <a:cs typeface="Inter"/>
                <a:sym typeface="Inter"/>
              </a:rPr>
              <a:t>Osmanlıca </a:t>
            </a:r>
            <a:r>
              <a:rPr lang="en-US" sz="3044">
                <a:solidFill>
                  <a:srgbClr val="E0D6DE"/>
                </a:solidFill>
                <a:latin typeface="Inter"/>
                <a:ea typeface="Inter"/>
                <a:cs typeface="Inter"/>
                <a:sym typeface="Inter"/>
              </a:rPr>
              <a:t>Doğal Dil İşleme</a:t>
            </a:r>
            <a:endParaRPr b="0" i="0" sz="3044" u="none" cap="none" strike="noStrike">
              <a:solidFill>
                <a:schemeClr val="dk1"/>
              </a:solidFill>
              <a:latin typeface="Calibri"/>
              <a:ea typeface="Calibri"/>
              <a:cs typeface="Calibri"/>
              <a:sym typeface="Calibri"/>
            </a:endParaRPr>
          </a:p>
        </p:txBody>
      </p:sp>
      <p:pic>
        <p:nvPicPr>
          <p:cNvPr descr="preencoded.png" id="21" name="Google Shape;21;p3"/>
          <p:cNvPicPr preferRelativeResize="0"/>
          <p:nvPr/>
        </p:nvPicPr>
        <p:blipFill rotWithShape="1">
          <a:blip r:embed="rId5">
            <a:alphaModFix/>
          </a:blip>
          <a:srcRect b="0" l="0" r="0" t="0"/>
          <a:stretch/>
        </p:blipFill>
        <p:spPr>
          <a:xfrm>
            <a:off x="9144000" y="0"/>
            <a:ext cx="5486400" cy="82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preencoded.png" id="164" name="Google Shape;164;p1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65" name="Google Shape;165;p12"/>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6" name="Google Shape;166;p12"/>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167" name="Google Shape;167;p12"/>
          <p:cNvSpPr/>
          <p:nvPr/>
        </p:nvSpPr>
        <p:spPr>
          <a:xfrm>
            <a:off x="6189107" y="712351"/>
            <a:ext cx="5270421" cy="658773"/>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FF8AAF"/>
              </a:buClr>
              <a:buSzPts val="4150"/>
              <a:buFont typeface="Petrona"/>
              <a:buNone/>
            </a:pPr>
            <a:r>
              <a:rPr b="1" i="0" lang="en-US" sz="4150" u="none" cap="none" strike="noStrike">
                <a:solidFill>
                  <a:srgbClr val="FF8AAF"/>
                </a:solidFill>
                <a:latin typeface="Petrona"/>
                <a:ea typeface="Petrona"/>
                <a:cs typeface="Petrona"/>
                <a:sym typeface="Petrona"/>
              </a:rPr>
              <a:t>İki Adımlı Yaklaşım</a:t>
            </a:r>
            <a:endParaRPr b="0" i="0" sz="4150" u="none" cap="none" strike="noStrike">
              <a:solidFill>
                <a:schemeClr val="dk1"/>
              </a:solidFill>
              <a:latin typeface="Calibri"/>
              <a:ea typeface="Calibri"/>
              <a:cs typeface="Calibri"/>
              <a:sym typeface="Calibri"/>
            </a:endParaRPr>
          </a:p>
        </p:txBody>
      </p:sp>
      <p:sp>
        <p:nvSpPr>
          <p:cNvPr id="168" name="Google Shape;168;p12"/>
          <p:cNvSpPr/>
          <p:nvPr/>
        </p:nvSpPr>
        <p:spPr>
          <a:xfrm>
            <a:off x="6478786" y="1672233"/>
            <a:ext cx="22860" cy="5845016"/>
          </a:xfrm>
          <a:prstGeom prst="roundRect">
            <a:avLst>
              <a:gd fmla="val 368892"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6693218" y="2112526"/>
            <a:ext cx="702707" cy="22860"/>
          </a:xfrm>
          <a:prstGeom prst="roundRect">
            <a:avLst>
              <a:gd fmla="val 368892"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6264354" y="1898094"/>
            <a:ext cx="451723" cy="451723"/>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6425684" y="1965841"/>
            <a:ext cx="129064" cy="3162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490"/>
              <a:buFont typeface="Petrona"/>
              <a:buNone/>
            </a:pPr>
            <a:r>
              <a:rPr b="1" i="0" lang="en-US" sz="2490" u="none" cap="none" strike="noStrike">
                <a:solidFill>
                  <a:srgbClr val="E0D6DE"/>
                </a:solidFill>
                <a:latin typeface="Petrona"/>
                <a:ea typeface="Petrona"/>
                <a:cs typeface="Petrona"/>
                <a:sym typeface="Petrona"/>
              </a:rPr>
              <a:t>1</a:t>
            </a:r>
            <a:endParaRPr b="0" i="0" sz="2490" u="none" cap="none" strike="noStrike">
              <a:solidFill>
                <a:schemeClr val="dk1"/>
              </a:solidFill>
              <a:latin typeface="Calibri"/>
              <a:ea typeface="Calibri"/>
              <a:cs typeface="Calibri"/>
              <a:sym typeface="Calibri"/>
            </a:endParaRPr>
          </a:p>
        </p:txBody>
      </p:sp>
      <p:sp>
        <p:nvSpPr>
          <p:cNvPr id="172" name="Google Shape;172;p12"/>
          <p:cNvSpPr/>
          <p:nvPr/>
        </p:nvSpPr>
        <p:spPr>
          <a:xfrm>
            <a:off x="7594402" y="1672222"/>
            <a:ext cx="4569300" cy="329400"/>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0D6DE"/>
              </a:buClr>
              <a:buSzPts val="2075"/>
              <a:buFont typeface="Petrona"/>
              <a:buNone/>
            </a:pPr>
            <a:r>
              <a:rPr b="1" i="0" lang="en-US" sz="2075" u="none" cap="none" strike="noStrike">
                <a:solidFill>
                  <a:srgbClr val="E0D6DE"/>
                </a:solidFill>
                <a:latin typeface="Petrona"/>
                <a:ea typeface="Petrona"/>
                <a:cs typeface="Petrona"/>
                <a:sym typeface="Petrona"/>
              </a:rPr>
              <a:t>Kullanıcı Dostu Kolay  Klavye Kullanımı</a:t>
            </a:r>
            <a:endParaRPr b="0" i="0" sz="2075" u="none" cap="none" strike="noStrike">
              <a:solidFill>
                <a:schemeClr val="dk1"/>
              </a:solidFill>
              <a:latin typeface="Calibri"/>
              <a:ea typeface="Calibri"/>
              <a:cs typeface="Calibri"/>
              <a:sym typeface="Calibri"/>
            </a:endParaRPr>
          </a:p>
        </p:txBody>
      </p:sp>
      <p:sp>
        <p:nvSpPr>
          <p:cNvPr id="173" name="Google Shape;173;p12"/>
          <p:cNvSpPr/>
          <p:nvPr/>
        </p:nvSpPr>
        <p:spPr>
          <a:xfrm>
            <a:off x="7594402" y="2463259"/>
            <a:ext cx="6333300" cy="963300"/>
          </a:xfrm>
          <a:prstGeom prst="rect">
            <a:avLst/>
          </a:prstGeom>
          <a:noFill/>
          <a:ln>
            <a:noFill/>
          </a:ln>
        </p:spPr>
        <p:txBody>
          <a:bodyPr anchorCtr="0" anchor="t" bIns="45700" lIns="91425" spcFirstLastPara="1" rIns="91425" wrap="square" tIns="45700">
            <a:noAutofit/>
          </a:bodyPr>
          <a:lstStyle/>
          <a:p>
            <a:pPr indent="0" lvl="0" marL="0" marR="0" rtl="0" algn="l">
              <a:lnSpc>
                <a:spcPct val="160025"/>
              </a:lnSpc>
              <a:spcBef>
                <a:spcPts val="0"/>
              </a:spcBef>
              <a:spcAft>
                <a:spcPts val="0"/>
              </a:spcAft>
              <a:buClr>
                <a:srgbClr val="E0D6DE"/>
              </a:buClr>
              <a:buSzPts val="1581"/>
              <a:buFont typeface="Inter"/>
              <a:buNone/>
            </a:pPr>
            <a:r>
              <a:rPr b="0" i="0" lang="en-US" sz="1581" u="none" cap="none" strike="noStrike">
                <a:solidFill>
                  <a:srgbClr val="E0D6DE"/>
                </a:solidFill>
                <a:latin typeface="Inter"/>
                <a:ea typeface="Inter"/>
                <a:cs typeface="Inter"/>
                <a:sym typeface="Inter"/>
              </a:rPr>
              <a:t>Doğal Dil Modelimiz kullanıcılara kolay kullanım, anlaşılabilir ara yüz tasarımı sunmaktadır. Klavyeden girilen osmanlıca metinleri analiz etmekle işe başla</a:t>
            </a:r>
            <a:r>
              <a:rPr lang="en-US" sz="1581">
                <a:solidFill>
                  <a:srgbClr val="E0D6DE"/>
                </a:solidFill>
                <a:latin typeface="Inter"/>
                <a:ea typeface="Inter"/>
                <a:cs typeface="Inter"/>
                <a:sym typeface="Inter"/>
              </a:rPr>
              <a:t>dık</a:t>
            </a:r>
            <a:r>
              <a:rPr b="0" i="0" lang="en-US" sz="1581" u="none" cap="none" strike="noStrike">
                <a:solidFill>
                  <a:srgbClr val="E0D6DE"/>
                </a:solidFill>
                <a:latin typeface="Inter"/>
                <a:ea typeface="Inter"/>
                <a:cs typeface="Inter"/>
                <a:sym typeface="Inter"/>
              </a:rPr>
              <a:t>.</a:t>
            </a:r>
            <a:endParaRPr b="0" i="0" sz="1581" u="none" cap="none" strike="noStrike">
              <a:solidFill>
                <a:schemeClr val="dk1"/>
              </a:solidFill>
              <a:latin typeface="Calibri"/>
              <a:ea typeface="Calibri"/>
              <a:cs typeface="Calibri"/>
              <a:sym typeface="Calibri"/>
            </a:endParaRPr>
          </a:p>
        </p:txBody>
      </p:sp>
      <p:sp>
        <p:nvSpPr>
          <p:cNvPr id="174" name="Google Shape;174;p12"/>
          <p:cNvSpPr/>
          <p:nvPr/>
        </p:nvSpPr>
        <p:spPr>
          <a:xfrm>
            <a:off x="6693218" y="4127778"/>
            <a:ext cx="702707" cy="22860"/>
          </a:xfrm>
          <a:prstGeom prst="roundRect">
            <a:avLst>
              <a:gd fmla="val 368892"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6264354" y="3913346"/>
            <a:ext cx="451723" cy="451723"/>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a:off x="6403658" y="3981093"/>
            <a:ext cx="172998" cy="3162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490"/>
              <a:buFont typeface="Petrona"/>
              <a:buNone/>
            </a:pPr>
            <a:r>
              <a:rPr b="1" i="0" lang="en-US" sz="2490" u="none" cap="none" strike="noStrike">
                <a:solidFill>
                  <a:srgbClr val="E0D6DE"/>
                </a:solidFill>
                <a:latin typeface="Petrona"/>
                <a:ea typeface="Petrona"/>
                <a:cs typeface="Petrona"/>
                <a:sym typeface="Petrona"/>
              </a:rPr>
              <a:t>2</a:t>
            </a:r>
            <a:endParaRPr b="0" i="0" sz="2490" u="none" cap="none" strike="noStrike">
              <a:solidFill>
                <a:schemeClr val="dk1"/>
              </a:solidFill>
              <a:latin typeface="Calibri"/>
              <a:ea typeface="Calibri"/>
              <a:cs typeface="Calibri"/>
              <a:sym typeface="Calibri"/>
            </a:endParaRPr>
          </a:p>
        </p:txBody>
      </p:sp>
      <p:sp>
        <p:nvSpPr>
          <p:cNvPr id="177" name="Google Shape;177;p12"/>
          <p:cNvSpPr/>
          <p:nvPr/>
        </p:nvSpPr>
        <p:spPr>
          <a:xfrm>
            <a:off x="7594402" y="3888224"/>
            <a:ext cx="2635210" cy="329327"/>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0D6DE"/>
              </a:buClr>
              <a:buSzPts val="2075"/>
              <a:buFont typeface="Petrona"/>
              <a:buNone/>
            </a:pPr>
            <a:r>
              <a:rPr b="1" i="0" lang="en-US" sz="2075" u="none" cap="none" strike="noStrike">
                <a:solidFill>
                  <a:srgbClr val="E0D6DE"/>
                </a:solidFill>
                <a:latin typeface="Petrona"/>
                <a:ea typeface="Petrona"/>
                <a:cs typeface="Petrona"/>
                <a:sym typeface="Petrona"/>
              </a:rPr>
              <a:t>Alfabe Dönüşümü</a:t>
            </a:r>
            <a:endParaRPr b="0" i="0" sz="2075" u="none" cap="none" strike="noStrike">
              <a:solidFill>
                <a:schemeClr val="dk1"/>
              </a:solidFill>
              <a:latin typeface="Calibri"/>
              <a:ea typeface="Calibri"/>
              <a:cs typeface="Calibri"/>
              <a:sym typeface="Calibri"/>
            </a:endParaRPr>
          </a:p>
        </p:txBody>
      </p:sp>
      <p:sp>
        <p:nvSpPr>
          <p:cNvPr id="178" name="Google Shape;178;p12"/>
          <p:cNvSpPr/>
          <p:nvPr/>
        </p:nvSpPr>
        <p:spPr>
          <a:xfrm>
            <a:off x="7594402" y="4337923"/>
            <a:ext cx="6333292" cy="963335"/>
          </a:xfrm>
          <a:prstGeom prst="rect">
            <a:avLst/>
          </a:prstGeom>
          <a:noFill/>
          <a:ln>
            <a:noFill/>
          </a:ln>
        </p:spPr>
        <p:txBody>
          <a:bodyPr anchorCtr="0" anchor="t" bIns="45700" lIns="91425" spcFirstLastPara="1" rIns="91425" wrap="square" tIns="45700">
            <a:noAutofit/>
          </a:bodyPr>
          <a:lstStyle/>
          <a:p>
            <a:pPr indent="0" lvl="0" marL="0" marR="0" rtl="0" algn="l">
              <a:lnSpc>
                <a:spcPct val="160025"/>
              </a:lnSpc>
              <a:spcBef>
                <a:spcPts val="0"/>
              </a:spcBef>
              <a:spcAft>
                <a:spcPts val="0"/>
              </a:spcAft>
              <a:buClr>
                <a:srgbClr val="E0D6DE"/>
              </a:buClr>
              <a:buSzPts val="1581"/>
              <a:buFont typeface="Inter"/>
              <a:buNone/>
            </a:pPr>
            <a:r>
              <a:rPr b="0" i="0" lang="en-US" sz="1581" u="none" cap="none" strike="noStrike">
                <a:solidFill>
                  <a:srgbClr val="E0D6DE"/>
                </a:solidFill>
                <a:latin typeface="Inter"/>
                <a:ea typeface="Inter"/>
                <a:cs typeface="Inter"/>
                <a:sym typeface="Inter"/>
              </a:rPr>
              <a:t>İkinci adım, Osmanlı yazısı metnini Latin alfabesine dayalı modern Türkçe alfabesine çevirmek için özelleştirilmiş bir alfabe çeviri sistemi kullan</a:t>
            </a:r>
            <a:r>
              <a:rPr lang="en-US" sz="1581">
                <a:solidFill>
                  <a:srgbClr val="E0D6DE"/>
                </a:solidFill>
                <a:latin typeface="Inter"/>
                <a:ea typeface="Inter"/>
                <a:cs typeface="Inter"/>
                <a:sym typeface="Inter"/>
              </a:rPr>
              <a:t>dık</a:t>
            </a:r>
            <a:r>
              <a:rPr b="0" i="0" lang="en-US" sz="1581" u="none" cap="none" strike="noStrike">
                <a:solidFill>
                  <a:srgbClr val="E0D6DE"/>
                </a:solidFill>
                <a:latin typeface="Inter"/>
                <a:ea typeface="Inter"/>
                <a:cs typeface="Inter"/>
                <a:sym typeface="Inter"/>
              </a:rPr>
              <a:t>.</a:t>
            </a:r>
            <a:endParaRPr b="0" i="0" sz="1581" u="none" cap="none" strike="noStrike">
              <a:solidFill>
                <a:schemeClr val="dk1"/>
              </a:solidFill>
              <a:latin typeface="Calibri"/>
              <a:ea typeface="Calibri"/>
              <a:cs typeface="Calibri"/>
              <a:sym typeface="Calibri"/>
            </a:endParaRPr>
          </a:p>
        </p:txBody>
      </p:sp>
      <p:sp>
        <p:nvSpPr>
          <p:cNvPr id="179" name="Google Shape;179;p12"/>
          <p:cNvSpPr/>
          <p:nvPr/>
        </p:nvSpPr>
        <p:spPr>
          <a:xfrm>
            <a:off x="6693218" y="6143030"/>
            <a:ext cx="702707" cy="22860"/>
          </a:xfrm>
          <a:prstGeom prst="roundRect">
            <a:avLst>
              <a:gd fmla="val 368892"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6264354" y="5928598"/>
            <a:ext cx="451723" cy="451723"/>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6403777" y="5996345"/>
            <a:ext cx="172760" cy="3162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490"/>
              <a:buFont typeface="Petrona"/>
              <a:buNone/>
            </a:pPr>
            <a:r>
              <a:rPr b="1" i="0" lang="en-US" sz="2490" u="none" cap="none" strike="noStrike">
                <a:solidFill>
                  <a:srgbClr val="E0D6DE"/>
                </a:solidFill>
                <a:latin typeface="Petrona"/>
                <a:ea typeface="Petrona"/>
                <a:cs typeface="Petrona"/>
                <a:sym typeface="Petrona"/>
              </a:rPr>
              <a:t>3</a:t>
            </a:r>
            <a:endParaRPr b="0" i="0" sz="2490" u="none" cap="none" strike="noStrike">
              <a:solidFill>
                <a:schemeClr val="dk1"/>
              </a:solidFill>
              <a:latin typeface="Calibri"/>
              <a:ea typeface="Calibri"/>
              <a:cs typeface="Calibri"/>
              <a:sym typeface="Calibri"/>
            </a:endParaRPr>
          </a:p>
        </p:txBody>
      </p:sp>
      <p:sp>
        <p:nvSpPr>
          <p:cNvPr id="182" name="Google Shape;182;p12"/>
          <p:cNvSpPr/>
          <p:nvPr/>
        </p:nvSpPr>
        <p:spPr>
          <a:xfrm>
            <a:off x="7594402" y="5903476"/>
            <a:ext cx="2635210" cy="329327"/>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0D6DE"/>
              </a:buClr>
              <a:buSzPts val="2075"/>
              <a:buFont typeface="Petrona"/>
              <a:buNone/>
            </a:pPr>
            <a:r>
              <a:rPr b="1" i="0" lang="en-US" sz="2075" u="none" cap="none" strike="noStrike">
                <a:solidFill>
                  <a:srgbClr val="E0D6DE"/>
                </a:solidFill>
                <a:latin typeface="Petrona"/>
                <a:ea typeface="Petrona"/>
                <a:cs typeface="Petrona"/>
                <a:sym typeface="Petrona"/>
              </a:rPr>
              <a:t>Makine Çevirisi</a:t>
            </a:r>
            <a:endParaRPr b="0" i="0" sz="2075" u="none" cap="none" strike="noStrike">
              <a:solidFill>
                <a:schemeClr val="dk1"/>
              </a:solidFill>
              <a:latin typeface="Calibri"/>
              <a:ea typeface="Calibri"/>
              <a:cs typeface="Calibri"/>
              <a:sym typeface="Calibri"/>
            </a:endParaRPr>
          </a:p>
        </p:txBody>
      </p:sp>
      <p:sp>
        <p:nvSpPr>
          <p:cNvPr id="183" name="Google Shape;183;p12"/>
          <p:cNvSpPr/>
          <p:nvPr/>
        </p:nvSpPr>
        <p:spPr>
          <a:xfrm>
            <a:off x="7594402" y="6353175"/>
            <a:ext cx="6333292" cy="963335"/>
          </a:xfrm>
          <a:prstGeom prst="rect">
            <a:avLst/>
          </a:prstGeom>
          <a:noFill/>
          <a:ln>
            <a:noFill/>
          </a:ln>
        </p:spPr>
        <p:txBody>
          <a:bodyPr anchorCtr="0" anchor="t" bIns="45700" lIns="91425" spcFirstLastPara="1" rIns="91425" wrap="square" tIns="45700">
            <a:noAutofit/>
          </a:bodyPr>
          <a:lstStyle/>
          <a:p>
            <a:pPr indent="0" lvl="0" marL="0" marR="0" rtl="0" algn="l">
              <a:lnSpc>
                <a:spcPct val="160025"/>
              </a:lnSpc>
              <a:spcBef>
                <a:spcPts val="0"/>
              </a:spcBef>
              <a:spcAft>
                <a:spcPts val="0"/>
              </a:spcAft>
              <a:buClr>
                <a:srgbClr val="E0D6DE"/>
              </a:buClr>
              <a:buSzPts val="1581"/>
              <a:buFont typeface="Inter"/>
              <a:buNone/>
            </a:pPr>
            <a:r>
              <a:rPr b="0" i="0" lang="en-US" sz="1581" u="none" cap="none" strike="noStrike">
                <a:solidFill>
                  <a:srgbClr val="E0D6DE"/>
                </a:solidFill>
                <a:latin typeface="Inter"/>
                <a:ea typeface="Inter"/>
                <a:cs typeface="Inter"/>
                <a:sym typeface="Inter"/>
              </a:rPr>
              <a:t>Son adım, Türkçe'leştirilmiş metni tamamen modern Türkçe'ye çevirmek için kelime grubu tabanlı bir makine çeviri sistemi geliştir</a:t>
            </a:r>
            <a:r>
              <a:rPr lang="en-US" sz="1581">
                <a:solidFill>
                  <a:srgbClr val="E0D6DE"/>
                </a:solidFill>
                <a:latin typeface="Inter"/>
                <a:ea typeface="Inter"/>
                <a:cs typeface="Inter"/>
                <a:sym typeface="Inter"/>
              </a:rPr>
              <a:t>dik</a:t>
            </a:r>
            <a:r>
              <a:rPr b="0" i="0" lang="en-US" sz="1581" u="none" cap="none" strike="noStrike">
                <a:solidFill>
                  <a:srgbClr val="E0D6DE"/>
                </a:solidFill>
                <a:latin typeface="Inter"/>
                <a:ea typeface="Inter"/>
                <a:cs typeface="Inter"/>
                <a:sym typeface="Inter"/>
              </a:rPr>
              <a:t>.</a:t>
            </a:r>
            <a:endParaRPr b="0" i="0" sz="1581"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preencoded.png" id="189" name="Google Shape;189;p1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90" name="Google Shape;190;p13"/>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 name="Google Shape;191;p13"/>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192" name="Google Shape;192;p13"/>
          <p:cNvSpPr/>
          <p:nvPr/>
        </p:nvSpPr>
        <p:spPr>
          <a:xfrm>
            <a:off x="6131243" y="655998"/>
            <a:ext cx="6740700" cy="604500"/>
          </a:xfrm>
          <a:prstGeom prst="rect">
            <a:avLst/>
          </a:prstGeom>
          <a:noFill/>
          <a:ln>
            <a:noFill/>
          </a:ln>
        </p:spPr>
        <p:txBody>
          <a:bodyPr anchorCtr="0" anchor="t" bIns="45700" lIns="91425" spcFirstLastPara="1" rIns="91425" wrap="square" tIns="45700">
            <a:noAutofit/>
          </a:bodyPr>
          <a:lstStyle/>
          <a:p>
            <a:pPr indent="0" lvl="0" marL="0" marR="0" rtl="0" algn="l">
              <a:lnSpc>
                <a:spcPct val="124993"/>
              </a:lnSpc>
              <a:spcBef>
                <a:spcPts val="0"/>
              </a:spcBef>
              <a:spcAft>
                <a:spcPts val="0"/>
              </a:spcAft>
              <a:buClr>
                <a:srgbClr val="FF8AAF"/>
              </a:buClr>
              <a:buSzPts val="3809"/>
              <a:buFont typeface="Petrona"/>
              <a:buNone/>
            </a:pPr>
            <a:r>
              <a:rPr b="1" lang="en-US" sz="3809">
                <a:solidFill>
                  <a:srgbClr val="FF8AAF"/>
                </a:solidFill>
                <a:latin typeface="Petrona"/>
                <a:ea typeface="Petrona"/>
                <a:cs typeface="Petrona"/>
                <a:sym typeface="Petrona"/>
              </a:rPr>
              <a:t>Karşılaştığımız Zorluklar</a:t>
            </a:r>
            <a:endParaRPr b="0" i="0" sz="3809" u="none" cap="none" strike="noStrike">
              <a:solidFill>
                <a:schemeClr val="dk1"/>
              </a:solidFill>
              <a:latin typeface="Calibri"/>
              <a:ea typeface="Calibri"/>
              <a:cs typeface="Calibri"/>
              <a:sym typeface="Calibri"/>
            </a:endParaRPr>
          </a:p>
        </p:txBody>
      </p:sp>
      <p:sp>
        <p:nvSpPr>
          <p:cNvPr id="193" name="Google Shape;193;p13"/>
          <p:cNvSpPr/>
          <p:nvPr/>
        </p:nvSpPr>
        <p:spPr>
          <a:xfrm>
            <a:off x="6131243" y="2144792"/>
            <a:ext cx="7854300" cy="1386000"/>
          </a:xfrm>
          <a:prstGeom prst="roundRect">
            <a:avLst>
              <a:gd fmla="val 5584"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6323052" y="2336602"/>
            <a:ext cx="2418517" cy="30218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0D6DE"/>
              </a:buClr>
              <a:buSzPts val="1904"/>
              <a:buFont typeface="Petrona"/>
              <a:buNone/>
            </a:pPr>
            <a:r>
              <a:rPr b="1" i="0" lang="en-US" sz="1904" u="none" cap="none" strike="noStrike">
                <a:solidFill>
                  <a:srgbClr val="E0D6DE"/>
                </a:solidFill>
                <a:latin typeface="Petrona"/>
                <a:ea typeface="Petrona"/>
                <a:cs typeface="Petrona"/>
                <a:sym typeface="Petrona"/>
              </a:rPr>
              <a:t>Dil Karmaşıklığı</a:t>
            </a:r>
            <a:endParaRPr b="0" i="0" sz="1904" u="none" cap="none" strike="noStrike">
              <a:solidFill>
                <a:schemeClr val="dk1"/>
              </a:solidFill>
              <a:latin typeface="Calibri"/>
              <a:ea typeface="Calibri"/>
              <a:cs typeface="Calibri"/>
              <a:sym typeface="Calibri"/>
            </a:endParaRPr>
          </a:p>
        </p:txBody>
      </p:sp>
      <p:sp>
        <p:nvSpPr>
          <p:cNvPr id="195" name="Google Shape;195;p13"/>
          <p:cNvSpPr/>
          <p:nvPr/>
        </p:nvSpPr>
        <p:spPr>
          <a:xfrm>
            <a:off x="6323052" y="2749272"/>
            <a:ext cx="7470696" cy="589598"/>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51"/>
              <a:buFont typeface="Inter"/>
              <a:buNone/>
            </a:pPr>
            <a:r>
              <a:rPr b="0" i="0" lang="en-US" sz="1451" u="none" cap="none" strike="noStrike">
                <a:solidFill>
                  <a:srgbClr val="E0D6DE"/>
                </a:solidFill>
                <a:latin typeface="Inter"/>
                <a:ea typeface="Inter"/>
                <a:cs typeface="Inter"/>
                <a:sym typeface="Inter"/>
              </a:rPr>
              <a:t>Benzersiz yazı, kelime hazinesi ve gramer yapısıyla Osmanlı Türkçesi'nin doğal karmaşıklığı, doğru dönüşüm modellerini geliştirmede önemli zorluklar oluşturdu.</a:t>
            </a:r>
            <a:endParaRPr b="0" i="0" sz="1451" u="none" cap="none" strike="noStrike">
              <a:solidFill>
                <a:schemeClr val="dk1"/>
              </a:solidFill>
              <a:latin typeface="Calibri"/>
              <a:ea typeface="Calibri"/>
              <a:cs typeface="Calibri"/>
              <a:sym typeface="Calibri"/>
            </a:endParaRPr>
          </a:p>
        </p:txBody>
      </p:sp>
      <p:sp>
        <p:nvSpPr>
          <p:cNvPr id="196" name="Google Shape;196;p13"/>
          <p:cNvSpPr/>
          <p:nvPr/>
        </p:nvSpPr>
        <p:spPr>
          <a:xfrm>
            <a:off x="6131243" y="3714869"/>
            <a:ext cx="7854315" cy="1385888"/>
          </a:xfrm>
          <a:prstGeom prst="roundRect">
            <a:avLst>
              <a:gd fmla="val 5584"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6323052" y="3773992"/>
            <a:ext cx="2418600" cy="3021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0D6DE"/>
              </a:buClr>
              <a:buSzPts val="1904"/>
              <a:buFont typeface="Petrona"/>
              <a:buNone/>
            </a:pPr>
            <a:r>
              <a:rPr b="1" i="0" lang="en-US" sz="1904" u="none" cap="none" strike="noStrike">
                <a:solidFill>
                  <a:srgbClr val="E0D6DE"/>
                </a:solidFill>
                <a:latin typeface="Petrona"/>
                <a:ea typeface="Petrona"/>
                <a:cs typeface="Petrona"/>
                <a:sym typeface="Petrona"/>
              </a:rPr>
              <a:t>Veri Kıtlığı</a:t>
            </a:r>
            <a:endParaRPr b="0" i="0" sz="1904" u="none" cap="none" strike="noStrike">
              <a:solidFill>
                <a:schemeClr val="dk1"/>
              </a:solidFill>
              <a:latin typeface="Calibri"/>
              <a:ea typeface="Calibri"/>
              <a:cs typeface="Calibri"/>
              <a:sym typeface="Calibri"/>
            </a:endParaRPr>
          </a:p>
        </p:txBody>
      </p:sp>
      <p:sp>
        <p:nvSpPr>
          <p:cNvPr id="198" name="Google Shape;198;p13"/>
          <p:cNvSpPr/>
          <p:nvPr/>
        </p:nvSpPr>
        <p:spPr>
          <a:xfrm>
            <a:off x="6323102" y="4113124"/>
            <a:ext cx="7470600" cy="589500"/>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51"/>
              <a:buFont typeface="Inter"/>
              <a:buNone/>
            </a:pPr>
            <a:r>
              <a:rPr b="0" i="0" lang="en-US" sz="1451" u="none" cap="none" strike="noStrike">
                <a:solidFill>
                  <a:srgbClr val="E0D6DE"/>
                </a:solidFill>
                <a:latin typeface="Inter"/>
                <a:ea typeface="Inter"/>
                <a:cs typeface="Inter"/>
                <a:sym typeface="Inter"/>
              </a:rPr>
              <a:t>Dijitalleştirilmiş Osmanlı Türkçesi kaynaklarının sınırlı olması, kapsamlı eğitim veri setleri derlemesini zorlaştırdı ve yaratıcı veri toplama ve düzenleme çabalarını gerektirdi.</a:t>
            </a:r>
            <a:endParaRPr b="0" i="0" sz="1451" u="none" cap="none" strike="noStrike">
              <a:solidFill>
                <a:schemeClr val="dk1"/>
              </a:solidFill>
              <a:latin typeface="Calibri"/>
              <a:ea typeface="Calibri"/>
              <a:cs typeface="Calibri"/>
              <a:sym typeface="Calibri"/>
            </a:endParaRPr>
          </a:p>
        </p:txBody>
      </p:sp>
      <p:sp>
        <p:nvSpPr>
          <p:cNvPr id="199" name="Google Shape;199;p13"/>
          <p:cNvSpPr/>
          <p:nvPr/>
        </p:nvSpPr>
        <p:spPr>
          <a:xfrm>
            <a:off x="6131243" y="5284946"/>
            <a:ext cx="7854315" cy="1680686"/>
          </a:xfrm>
          <a:prstGeom prst="roundRect">
            <a:avLst>
              <a:gd fmla="val 4605"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6323049" y="5476750"/>
            <a:ext cx="4028100" cy="3021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0D6DE"/>
              </a:buClr>
              <a:buSzPts val="1904"/>
              <a:buFont typeface="Petrona"/>
              <a:buNone/>
            </a:pPr>
            <a:r>
              <a:rPr b="1" i="0" lang="en-US" sz="1904" u="none" cap="none" strike="noStrike">
                <a:solidFill>
                  <a:srgbClr val="E0D6DE"/>
                </a:solidFill>
                <a:latin typeface="Petrona"/>
                <a:ea typeface="Petrona"/>
                <a:cs typeface="Petrona"/>
                <a:sym typeface="Petrona"/>
              </a:rPr>
              <a:t>Doğrulama</a:t>
            </a:r>
            <a:r>
              <a:rPr b="1" lang="en-US" sz="1904">
                <a:solidFill>
                  <a:srgbClr val="E0D6DE"/>
                </a:solidFill>
                <a:latin typeface="Petrona"/>
                <a:ea typeface="Petrona"/>
                <a:cs typeface="Petrona"/>
                <a:sym typeface="Petrona"/>
              </a:rPr>
              <a:t> </a:t>
            </a:r>
            <a:r>
              <a:rPr b="1" i="0" lang="en-US" sz="1904" u="none" cap="none" strike="noStrike">
                <a:solidFill>
                  <a:srgbClr val="E0D6DE"/>
                </a:solidFill>
                <a:latin typeface="Petrona"/>
                <a:ea typeface="Petrona"/>
                <a:cs typeface="Petrona"/>
                <a:sym typeface="Petrona"/>
              </a:rPr>
              <a:t>Değişkenliği</a:t>
            </a:r>
            <a:endParaRPr b="0" i="0" sz="1904" u="none" cap="none" strike="noStrike">
              <a:solidFill>
                <a:schemeClr val="dk1"/>
              </a:solidFill>
              <a:latin typeface="Calibri"/>
              <a:ea typeface="Calibri"/>
              <a:cs typeface="Calibri"/>
              <a:sym typeface="Calibri"/>
            </a:endParaRPr>
          </a:p>
        </p:txBody>
      </p:sp>
      <p:sp>
        <p:nvSpPr>
          <p:cNvPr id="201" name="Google Shape;201;p13"/>
          <p:cNvSpPr/>
          <p:nvPr/>
        </p:nvSpPr>
        <p:spPr>
          <a:xfrm>
            <a:off x="6323052" y="5889427"/>
            <a:ext cx="7470696" cy="884396"/>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51"/>
              <a:buFont typeface="Inter"/>
              <a:buNone/>
            </a:pPr>
            <a:r>
              <a:rPr b="0" i="0" lang="en-US" sz="1451" u="none" cap="none" strike="noStrike">
                <a:solidFill>
                  <a:srgbClr val="E0D6DE"/>
                </a:solidFill>
                <a:latin typeface="Inter"/>
                <a:ea typeface="Inter"/>
                <a:cs typeface="Inter"/>
                <a:sym typeface="Inter"/>
              </a:rPr>
              <a:t>El yazması eserlerden çeşitli yazı tiplerindeki belgelere kadar uzanan Osmanlı Türkçesi belgelerinin çeşitli doğası, ekibin hala üzerinde çalıştığı dalgalanan doğrulama doğruluk oranlarına neden oldu.</a:t>
            </a:r>
            <a:endParaRPr b="0" i="0" sz="1451"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preencoded.png" id="207" name="Google Shape;207;p1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08" name="Google Shape;208;p14"/>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864037" y="991308"/>
            <a:ext cx="129024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2944" u="none" cap="none" strike="noStrike">
                <a:solidFill>
                  <a:srgbClr val="E0D6DE"/>
                </a:solidFill>
                <a:latin typeface="Inter"/>
                <a:ea typeface="Inter"/>
                <a:cs typeface="Inter"/>
                <a:sym typeface="Inter"/>
              </a:rPr>
              <a:t>Veri Seti Örneklerimiz : </a:t>
            </a:r>
            <a:endParaRPr b="0" i="0" sz="2944" u="none" cap="none" strike="noStrike">
              <a:solidFill>
                <a:schemeClr val="dk1"/>
              </a:solidFill>
              <a:latin typeface="Calibri"/>
              <a:ea typeface="Calibri"/>
              <a:cs typeface="Calibri"/>
              <a:sym typeface="Calibri"/>
            </a:endParaRPr>
          </a:p>
        </p:txBody>
      </p:sp>
      <p:sp>
        <p:nvSpPr>
          <p:cNvPr id="210" name="Google Shape;210;p14"/>
          <p:cNvSpPr/>
          <p:nvPr/>
        </p:nvSpPr>
        <p:spPr>
          <a:xfrm>
            <a:off x="864024" y="1828500"/>
            <a:ext cx="12230400" cy="45726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0D6DE"/>
              </a:buClr>
              <a:buSzPts val="1555"/>
              <a:buFont typeface="Inter"/>
              <a:buNone/>
            </a:pPr>
            <a:r>
              <a:rPr b="0" i="0" lang="en-US" sz="2255" u="none" cap="none" strike="noStrike">
                <a:solidFill>
                  <a:srgbClr val="E0D6DE"/>
                </a:solidFill>
                <a:latin typeface="Inter"/>
                <a:ea typeface="Inter"/>
                <a:cs typeface="Inter"/>
                <a:sym typeface="Inter"/>
              </a:rPr>
              <a:t>{ osmanlica: "الحمد لله", turkish: "Elhamdulillah" }, { osmanlica: "السلام عليكم", turkish: "Esselamualeyküm" }, { osmanlica: "يينلنمك", turkish: "yinelenmek" }, { osmanlica: "يينلملي", turkish: "yinelemeli" }, { osmanlica: "يينلمك", turkish: "yinelemek" }, { osmanlica: "يينلتمك", turkish: "yineletmek" }, { osmanlica: "يينكچياكشي", turkish: "Yingçeyakşı" }, { osmanlica: "يينكچكوزل", turkish: "Yingçegüzel" }, { osmanlica: "يينكچ", turkish: "Yingçe" }, { osmanlica: "يينك", turkish: "Yinge" }, { osmanlica: "ييندك", turkish: "Yindek" }, { osmanlica: "يينچو", turkish: "Yinçü" }, { osmanlica: "يينچكلو", turkish: "Yinçkelü" }, { osmanlica: "يينچك", turkish: "Yinçke" }, { osmanlica: "يينال", turkish: "Yınal" }, { osmanlica: "يين", turkish: "yine" }, { osmanlica: "ييميش", turkish: "Yımış" }, { osmanlica: "ييمك", turkish: "Yimek" }, { osmanlica: "ييمسل", turkish: "yimsel" }, ……….</a:t>
            </a:r>
            <a:endParaRPr b="0" i="0" sz="2255"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preencoded.png" id="216" name="Google Shape;216;p1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17" name="Google Shape;217;p15"/>
          <p:cNvSpPr/>
          <p:nvPr/>
        </p:nvSpPr>
        <p:spPr>
          <a:xfrm>
            <a:off x="0" y="0"/>
            <a:ext cx="14630400" cy="8229600"/>
          </a:xfrm>
          <a:prstGeom prst="rect">
            <a:avLst/>
          </a:prstGeom>
          <a:solidFill>
            <a:srgbClr val="0C0524">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864012" y="476958"/>
            <a:ext cx="129024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lang="en-US" sz="2944">
                <a:solidFill>
                  <a:srgbClr val="E0D6DE"/>
                </a:solidFill>
                <a:latin typeface="Inter"/>
                <a:ea typeface="Inter"/>
                <a:cs typeface="Inter"/>
                <a:sym typeface="Inter"/>
              </a:rPr>
              <a:t>Geliştirmekte Olduğumuz Ek Paketlerimiz</a:t>
            </a:r>
            <a:endParaRPr b="0" i="0" sz="2944" u="none" cap="none" strike="noStrike">
              <a:solidFill>
                <a:schemeClr val="dk1"/>
              </a:solidFill>
              <a:latin typeface="Calibri"/>
              <a:ea typeface="Calibri"/>
              <a:cs typeface="Calibri"/>
              <a:sym typeface="Calibri"/>
            </a:endParaRPr>
          </a:p>
        </p:txBody>
      </p:sp>
      <p:pic>
        <p:nvPicPr>
          <p:cNvPr id="219" name="Google Shape;219;p15"/>
          <p:cNvPicPr preferRelativeResize="0"/>
          <p:nvPr/>
        </p:nvPicPr>
        <p:blipFill>
          <a:blip r:embed="rId4">
            <a:alphaModFix/>
          </a:blip>
          <a:stretch>
            <a:fillRect/>
          </a:stretch>
        </p:blipFill>
        <p:spPr>
          <a:xfrm>
            <a:off x="9228675" y="0"/>
            <a:ext cx="5401737" cy="8229600"/>
          </a:xfrm>
          <a:prstGeom prst="rect">
            <a:avLst/>
          </a:prstGeom>
          <a:solidFill>
            <a:srgbClr val="0C0524">
              <a:alpha val="74900"/>
            </a:srgbClr>
          </a:solidFill>
          <a:ln>
            <a:noFill/>
          </a:ln>
        </p:spPr>
      </p:pic>
      <p:sp>
        <p:nvSpPr>
          <p:cNvPr id="220" name="Google Shape;220;p15"/>
          <p:cNvSpPr/>
          <p:nvPr/>
        </p:nvSpPr>
        <p:spPr>
          <a:xfrm>
            <a:off x="694955" y="1722350"/>
            <a:ext cx="7534800" cy="395100"/>
          </a:xfrm>
          <a:prstGeom prst="rect">
            <a:avLst/>
          </a:prstGeom>
          <a:noFill/>
          <a:ln>
            <a:noFill/>
          </a:ln>
        </p:spPr>
        <p:txBody>
          <a:bodyPr anchorCtr="0" anchor="t" bIns="45700" lIns="91425" spcFirstLastPara="1" rIns="91425" wrap="square" tIns="45700">
            <a:noAutofit/>
          </a:bodyPr>
          <a:lstStyle/>
          <a:p>
            <a:pPr indent="-358394" lvl="0" marL="457200" marR="0" rtl="0" algn="l">
              <a:lnSpc>
                <a:spcPct val="159979"/>
              </a:lnSpc>
              <a:spcBef>
                <a:spcPts val="0"/>
              </a:spcBef>
              <a:spcAft>
                <a:spcPts val="0"/>
              </a:spcAft>
              <a:buClr>
                <a:srgbClr val="E0D6DE"/>
              </a:buClr>
              <a:buSzPts val="2044"/>
              <a:buFont typeface="Inter"/>
              <a:buChar char="●"/>
            </a:pPr>
            <a:r>
              <a:rPr lang="en-US" sz="2044">
                <a:solidFill>
                  <a:srgbClr val="E0D6DE"/>
                </a:solidFill>
                <a:latin typeface="Inter"/>
                <a:ea typeface="Inter"/>
                <a:cs typeface="Inter"/>
                <a:sym typeface="Inter"/>
              </a:rPr>
              <a:t>Mobil uygulamaya kodumuzu uyarlayarak her an her yerde kullanılabilecek ve geniş kitlelere hitap ederek kulanıcı networkumuzu arttıracağız. </a:t>
            </a:r>
            <a:endParaRPr sz="2044">
              <a:solidFill>
                <a:srgbClr val="E0D6DE"/>
              </a:solidFill>
              <a:latin typeface="Inter"/>
              <a:ea typeface="Inter"/>
              <a:cs typeface="Inter"/>
              <a:sym typeface="Inter"/>
            </a:endParaRPr>
          </a:p>
          <a:p>
            <a:pPr indent="-358394" lvl="0" marL="457200" marR="0" rtl="0" algn="l">
              <a:lnSpc>
                <a:spcPct val="159979"/>
              </a:lnSpc>
              <a:spcBef>
                <a:spcPts val="0"/>
              </a:spcBef>
              <a:spcAft>
                <a:spcPts val="0"/>
              </a:spcAft>
              <a:buClr>
                <a:srgbClr val="E0D6DE"/>
              </a:buClr>
              <a:buSzPts val="2044"/>
              <a:buFont typeface="Inter"/>
              <a:buChar char="●"/>
            </a:pPr>
            <a:r>
              <a:rPr lang="en-US" sz="2044">
                <a:solidFill>
                  <a:srgbClr val="E0D6DE"/>
                </a:solidFill>
                <a:latin typeface="Inter"/>
                <a:ea typeface="Inter"/>
                <a:cs typeface="Inter"/>
                <a:sym typeface="Inter"/>
              </a:rPr>
              <a:t>Bu uygulama seslendirme özelliğine sahip olacağı için;</a:t>
            </a:r>
            <a:endParaRPr sz="2044">
              <a:solidFill>
                <a:srgbClr val="E0D6DE"/>
              </a:solidFill>
              <a:latin typeface="Inter"/>
              <a:ea typeface="Inter"/>
              <a:cs typeface="Inter"/>
              <a:sym typeface="Inter"/>
            </a:endParaRPr>
          </a:p>
          <a:p>
            <a:pPr indent="0" lvl="0" marL="457200" marR="0" rtl="0" algn="l">
              <a:lnSpc>
                <a:spcPct val="159979"/>
              </a:lnSpc>
              <a:spcBef>
                <a:spcPts val="0"/>
              </a:spcBef>
              <a:spcAft>
                <a:spcPts val="0"/>
              </a:spcAft>
              <a:buNone/>
            </a:pPr>
            <a:r>
              <a:rPr lang="en-US" sz="2044">
                <a:solidFill>
                  <a:srgbClr val="E0D6DE"/>
                </a:solidFill>
                <a:latin typeface="Inter"/>
                <a:ea typeface="Inter"/>
                <a:cs typeface="Inter"/>
                <a:sym typeface="Inter"/>
              </a:rPr>
              <a:t>çevirilen metinler kulaklığa bağlı olup osmanlıca sempozyumlarında da tercüman kulaklık olarak görev icra edebilecektir. </a:t>
            </a:r>
            <a:endParaRPr sz="2044">
              <a:solidFill>
                <a:srgbClr val="E0D6DE"/>
              </a:solidFill>
              <a:latin typeface="Inter"/>
              <a:ea typeface="Inter"/>
              <a:cs typeface="Inter"/>
              <a:sym typeface="Inter"/>
            </a:endParaRPr>
          </a:p>
          <a:p>
            <a:pPr indent="-358394" lvl="0" marL="457200" marR="0" rtl="0" algn="l">
              <a:lnSpc>
                <a:spcPct val="159979"/>
              </a:lnSpc>
              <a:spcBef>
                <a:spcPts val="0"/>
              </a:spcBef>
              <a:spcAft>
                <a:spcPts val="0"/>
              </a:spcAft>
              <a:buClr>
                <a:srgbClr val="E0D6DE"/>
              </a:buClr>
              <a:buSzPts val="2044"/>
              <a:buFont typeface="Inter"/>
              <a:buChar char="●"/>
            </a:pPr>
            <a:r>
              <a:rPr lang="en-US" sz="2044">
                <a:solidFill>
                  <a:srgbClr val="E0D6DE"/>
                </a:solidFill>
                <a:latin typeface="Inter"/>
                <a:ea typeface="Inter"/>
                <a:cs typeface="Inter"/>
                <a:sym typeface="Inter"/>
              </a:rPr>
              <a:t>Sesi yazıya dönüştürüp çevirme özelliği ile de osmanlıca metinleri döküman oluşturabileceğiz. </a:t>
            </a:r>
            <a:endParaRPr sz="2044">
              <a:solidFill>
                <a:srgbClr val="E0D6DE"/>
              </a:solidFill>
              <a:latin typeface="Inter"/>
              <a:ea typeface="Inter"/>
              <a:cs typeface="Inter"/>
              <a:sym typeface="Inter"/>
            </a:endParaRPr>
          </a:p>
          <a:p>
            <a:pPr indent="0" lvl="0" marL="0" marR="0" rtl="0" algn="l">
              <a:lnSpc>
                <a:spcPct val="159979"/>
              </a:lnSpc>
              <a:spcBef>
                <a:spcPts val="0"/>
              </a:spcBef>
              <a:spcAft>
                <a:spcPts val="0"/>
              </a:spcAft>
              <a:buClr>
                <a:srgbClr val="E0D6DE"/>
              </a:buClr>
              <a:buSzPts val="1944"/>
              <a:buFont typeface="Inter"/>
              <a:buNone/>
            </a:pPr>
            <a:r>
              <a:t/>
            </a:r>
            <a:endParaRPr sz="2044">
              <a:solidFill>
                <a:srgbClr val="E0D6DE"/>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preencoded.png" id="226" name="Google Shape;226;p1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27" name="Google Shape;227;p16"/>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1387573" y="298050"/>
            <a:ext cx="11235600" cy="8100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FF8AAF"/>
              </a:buClr>
              <a:buSzPts val="5103"/>
              <a:buFont typeface="Petrona"/>
              <a:buNone/>
            </a:pPr>
            <a:r>
              <a:rPr b="1" lang="en-US" sz="5103">
                <a:solidFill>
                  <a:srgbClr val="FF8AAF"/>
                </a:solidFill>
                <a:latin typeface="Petrona"/>
                <a:ea typeface="Petrona"/>
                <a:cs typeface="Petrona"/>
                <a:sym typeface="Petrona"/>
              </a:rPr>
              <a:t>Proje Demo Videosu</a:t>
            </a:r>
            <a:endParaRPr b="0" i="0" sz="5103" u="none" cap="none" strike="noStrike">
              <a:solidFill>
                <a:schemeClr val="dk1"/>
              </a:solidFill>
              <a:latin typeface="Calibri"/>
              <a:ea typeface="Calibri"/>
              <a:cs typeface="Calibri"/>
              <a:sym typeface="Calibri"/>
            </a:endParaRPr>
          </a:p>
        </p:txBody>
      </p:sp>
      <p:pic>
        <p:nvPicPr>
          <p:cNvPr id="229" name="Google Shape;229;p16" title="WhatsApp Video 2024-08-09 at 11.52.40.mp4">
            <a:hlinkClick r:id="rId4"/>
          </p:cNvPr>
          <p:cNvPicPr preferRelativeResize="0"/>
          <p:nvPr/>
        </p:nvPicPr>
        <p:blipFill>
          <a:blip r:embed="rId5">
            <a:alphaModFix/>
          </a:blip>
          <a:stretch>
            <a:fillRect/>
          </a:stretch>
        </p:blipFill>
        <p:spPr>
          <a:xfrm>
            <a:off x="1196587" y="1108050"/>
            <a:ext cx="12237225" cy="689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preencoded.png" id="235" name="Google Shape;235;p1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36" name="Google Shape;236;p17"/>
          <p:cNvSpPr/>
          <p:nvPr/>
        </p:nvSpPr>
        <p:spPr>
          <a:xfrm>
            <a:off x="0" y="0"/>
            <a:ext cx="14630400" cy="8229600"/>
          </a:xfrm>
          <a:prstGeom prst="rect">
            <a:avLst/>
          </a:prstGeom>
          <a:solidFill>
            <a:srgbClr val="0C0524">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258973" y="2419725"/>
            <a:ext cx="11235600" cy="8100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FF8AAF"/>
              </a:buClr>
              <a:buSzPts val="5103"/>
              <a:buFont typeface="Petrona"/>
              <a:buNone/>
            </a:pPr>
            <a:r>
              <a:rPr b="1" i="0" lang="en-US" sz="5103" u="none" cap="none" strike="noStrike">
                <a:solidFill>
                  <a:srgbClr val="FF8AAF"/>
                </a:solidFill>
                <a:latin typeface="Petrona"/>
                <a:ea typeface="Petrona"/>
                <a:cs typeface="Petrona"/>
                <a:sym typeface="Petrona"/>
              </a:rPr>
              <a:t>Teşekkür</a:t>
            </a:r>
            <a:r>
              <a:rPr b="1" lang="en-US" sz="5103">
                <a:solidFill>
                  <a:srgbClr val="FF8AAF"/>
                </a:solidFill>
                <a:latin typeface="Petrona"/>
                <a:ea typeface="Petrona"/>
                <a:cs typeface="Petrona"/>
                <a:sym typeface="Petrona"/>
              </a:rPr>
              <a:t>ler</a:t>
            </a:r>
            <a:r>
              <a:rPr b="1" i="0" lang="en-US" sz="5103" u="none" cap="none" strike="noStrike">
                <a:solidFill>
                  <a:srgbClr val="FF8AAF"/>
                </a:solidFill>
                <a:latin typeface="Petrona"/>
                <a:ea typeface="Petrona"/>
                <a:cs typeface="Petrona"/>
                <a:sym typeface="Petrona"/>
              </a:rPr>
              <a:t> ve Herkese Başar</a:t>
            </a:r>
            <a:r>
              <a:rPr b="1" lang="en-US" sz="5103">
                <a:solidFill>
                  <a:srgbClr val="FF8AAF"/>
                </a:solidFill>
                <a:latin typeface="Petrona"/>
                <a:ea typeface="Petrona"/>
                <a:cs typeface="Petrona"/>
                <a:sym typeface="Petrona"/>
              </a:rPr>
              <a:t>ılar</a:t>
            </a:r>
            <a:endParaRPr b="0" i="0" sz="5103" u="none" cap="none" strike="noStrike">
              <a:solidFill>
                <a:schemeClr val="dk1"/>
              </a:solidFill>
              <a:latin typeface="Calibri"/>
              <a:ea typeface="Calibri"/>
              <a:cs typeface="Calibri"/>
              <a:sym typeface="Calibri"/>
            </a:endParaRPr>
          </a:p>
        </p:txBody>
      </p:sp>
      <p:sp>
        <p:nvSpPr>
          <p:cNvPr id="238" name="Google Shape;238;p17"/>
          <p:cNvSpPr/>
          <p:nvPr/>
        </p:nvSpPr>
        <p:spPr>
          <a:xfrm>
            <a:off x="1258967" y="4087773"/>
            <a:ext cx="125073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1944" u="none" cap="none" strike="noStrike">
                <a:solidFill>
                  <a:srgbClr val="E0D6DE"/>
                </a:solidFill>
                <a:latin typeface="Inter"/>
                <a:ea typeface="Inter"/>
                <a:cs typeface="Inter"/>
                <a:sym typeface="Inter"/>
              </a:rPr>
              <a:t>Osmanlı arşivlerinden çıkardığımız değerli belgeler için </a:t>
            </a:r>
            <a:r>
              <a:rPr b="1" i="0" lang="en-US" sz="1944" u="none" cap="none" strike="noStrike">
                <a:solidFill>
                  <a:srgbClr val="E0D6DE"/>
                </a:solidFill>
                <a:latin typeface="Inter"/>
                <a:ea typeface="Inter"/>
                <a:cs typeface="Inter"/>
                <a:sym typeface="Inter"/>
              </a:rPr>
              <a:t>proje ekibi</a:t>
            </a:r>
            <a:r>
              <a:rPr b="1" lang="en-US" sz="1944">
                <a:solidFill>
                  <a:srgbClr val="E0D6DE"/>
                </a:solidFill>
                <a:latin typeface="Inter"/>
                <a:ea typeface="Inter"/>
                <a:cs typeface="Inter"/>
                <a:sym typeface="Inter"/>
              </a:rPr>
              <a:t>miz</a:t>
            </a:r>
            <a:r>
              <a:rPr b="1" i="0" lang="en-US" sz="1944" u="none" cap="none" strike="noStrike">
                <a:solidFill>
                  <a:srgbClr val="E0D6DE"/>
                </a:solidFill>
                <a:latin typeface="Inter"/>
                <a:ea typeface="Inter"/>
                <a:cs typeface="Inter"/>
                <a:sym typeface="Inter"/>
              </a:rPr>
              <a:t>e teşekkür</a:t>
            </a:r>
            <a:r>
              <a:rPr b="0" i="0" lang="en-US" sz="1944" u="none" cap="none" strike="noStrike">
                <a:solidFill>
                  <a:srgbClr val="E0D6DE"/>
                </a:solidFill>
                <a:latin typeface="Inter"/>
                <a:ea typeface="Inter"/>
                <a:cs typeface="Inter"/>
                <a:sym typeface="Inter"/>
              </a:rPr>
              <a:t> ediyoruz.</a:t>
            </a:r>
            <a:endParaRPr b="0" i="0" sz="1944" u="none" cap="none" strike="noStrike">
              <a:solidFill>
                <a:schemeClr val="dk1"/>
              </a:solidFill>
              <a:latin typeface="Calibri"/>
              <a:ea typeface="Calibri"/>
              <a:cs typeface="Calibri"/>
              <a:sym typeface="Calibri"/>
            </a:endParaRPr>
          </a:p>
        </p:txBody>
      </p:sp>
      <p:sp>
        <p:nvSpPr>
          <p:cNvPr id="239" name="Google Shape;239;p17"/>
          <p:cNvSpPr/>
          <p:nvPr/>
        </p:nvSpPr>
        <p:spPr>
          <a:xfrm>
            <a:off x="1258967" y="4600437"/>
            <a:ext cx="125073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1944" u="none" cap="none" strike="noStrike">
                <a:solidFill>
                  <a:srgbClr val="E0D6DE"/>
                </a:solidFill>
                <a:latin typeface="Inter"/>
                <a:ea typeface="Inter"/>
                <a:cs typeface="Inter"/>
                <a:sym typeface="Inter"/>
              </a:rPr>
              <a:t>Proje hedeflerine ulaşabilmeleri için yarışmacılara </a:t>
            </a:r>
            <a:r>
              <a:rPr b="1" i="0" lang="en-US" sz="1944" u="none" cap="none" strike="noStrike">
                <a:solidFill>
                  <a:srgbClr val="E0D6DE"/>
                </a:solidFill>
                <a:latin typeface="Inter"/>
                <a:ea typeface="Inter"/>
                <a:cs typeface="Inter"/>
                <a:sym typeface="Inter"/>
              </a:rPr>
              <a:t>başarılar diliyoruz</a:t>
            </a:r>
            <a:r>
              <a:rPr b="0" i="0" lang="en-US" sz="1944" u="none" cap="none" strike="noStrike">
                <a:solidFill>
                  <a:srgbClr val="E0D6DE"/>
                </a:solidFill>
                <a:latin typeface="Inter"/>
                <a:ea typeface="Inter"/>
                <a:cs typeface="Inter"/>
                <a:sym typeface="Inter"/>
              </a:rPr>
              <a:t>.</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pic>
        <p:nvPicPr>
          <p:cNvPr descr="preencoded.png" id="27" name="Google Shape;27;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8" name="Google Shape;28;p4"/>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4"/>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30" name="Google Shape;30;p4"/>
          <p:cNvSpPr/>
          <p:nvPr/>
        </p:nvSpPr>
        <p:spPr>
          <a:xfrm>
            <a:off x="864012" y="493514"/>
            <a:ext cx="7416000" cy="3354000"/>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Clr>
                <a:srgbClr val="FF8AAF"/>
              </a:buClr>
              <a:buSzPts val="7042"/>
              <a:buFont typeface="Petrona"/>
              <a:buNone/>
            </a:pPr>
            <a:r>
              <a:rPr b="1" i="0" lang="en-US" sz="5342" u="none" cap="none" strike="noStrike">
                <a:solidFill>
                  <a:srgbClr val="FF8AAF"/>
                </a:solidFill>
                <a:latin typeface="Petrona"/>
                <a:ea typeface="Petrona"/>
                <a:cs typeface="Petrona"/>
                <a:sym typeface="Petrona"/>
              </a:rPr>
              <a:t>Osmanlı </a:t>
            </a:r>
            <a:r>
              <a:rPr b="1" i="0" lang="en-US" sz="5342" cap="none" strike="noStrike">
                <a:solidFill>
                  <a:srgbClr val="FF8AAF"/>
                </a:solidFill>
                <a:latin typeface="Petrona"/>
                <a:ea typeface="Petrona"/>
                <a:cs typeface="Petrona"/>
                <a:sym typeface="Petrona"/>
              </a:rPr>
              <a:t>Türkçesi'nin </a:t>
            </a:r>
            <a:r>
              <a:rPr b="1" i="0" lang="en-US" sz="5342" u="none" cap="none" strike="noStrike">
                <a:solidFill>
                  <a:srgbClr val="FF8AAF"/>
                </a:solidFill>
                <a:latin typeface="Petrona"/>
                <a:ea typeface="Petrona"/>
                <a:cs typeface="Petrona"/>
                <a:sym typeface="Petrona"/>
              </a:rPr>
              <a:t>Sırlarını Çözmek</a:t>
            </a:r>
            <a:endParaRPr b="0" i="0" sz="5342" u="none" cap="none" strike="noStrike">
              <a:solidFill>
                <a:schemeClr val="dk1"/>
              </a:solidFill>
              <a:latin typeface="Calibri"/>
              <a:ea typeface="Calibri"/>
              <a:cs typeface="Calibri"/>
              <a:sym typeface="Calibri"/>
            </a:endParaRPr>
          </a:p>
        </p:txBody>
      </p:sp>
      <p:sp>
        <p:nvSpPr>
          <p:cNvPr id="31" name="Google Shape;31;p4"/>
          <p:cNvSpPr/>
          <p:nvPr/>
        </p:nvSpPr>
        <p:spPr>
          <a:xfrm>
            <a:off x="864012" y="3127189"/>
            <a:ext cx="7416000" cy="1975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2044" u="none" cap="none" strike="noStrike">
                <a:solidFill>
                  <a:srgbClr val="E0D6DE"/>
                </a:solidFill>
                <a:latin typeface="Inter"/>
                <a:ea typeface="Inter"/>
                <a:cs typeface="Inter"/>
                <a:sym typeface="Inter"/>
              </a:rPr>
              <a:t>13. yüzyıldan 20. yüzyıla kadar Osmanlı İmparatorluğu'nda kullanılan Osmanlı Türkçesi, okumak ve anlamak için karmaşık ve zorlayıcı bir dildir. Bu proje, Osmanlı Türkçesi belgelerini modern Türkçe'ye dönüştürmek için uçtan uca bir çözüm sunmaktadır, böylece tarihi kayıtlar ve kültürel hazineler açığa çıkarılabilir.</a:t>
            </a:r>
            <a:endParaRPr b="0" i="0" sz="2044"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descr="preencoded.png" id="37" name="Google Shape;37;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8" name="Google Shape;38;p5"/>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864037" y="1135631"/>
            <a:ext cx="6480900" cy="8100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FF8AAF"/>
              </a:buClr>
              <a:buSzPts val="5103"/>
              <a:buFont typeface="Petrona"/>
              <a:buNone/>
            </a:pPr>
            <a:r>
              <a:rPr b="1" i="0" lang="en-US" sz="5103" u="none" cap="none" strike="noStrike">
                <a:solidFill>
                  <a:srgbClr val="FF8AAF"/>
                </a:solidFill>
                <a:latin typeface="Petrona"/>
                <a:ea typeface="Petrona"/>
                <a:cs typeface="Petrona"/>
                <a:sym typeface="Petrona"/>
              </a:rPr>
              <a:t>Dev Bir Kaynak</a:t>
            </a:r>
            <a:endParaRPr b="0" i="0" sz="5103" u="none" cap="none" strike="noStrike">
              <a:solidFill>
                <a:schemeClr val="dk1"/>
              </a:solidFill>
              <a:latin typeface="Calibri"/>
              <a:ea typeface="Calibri"/>
              <a:cs typeface="Calibri"/>
              <a:sym typeface="Calibri"/>
            </a:endParaRPr>
          </a:p>
        </p:txBody>
      </p:sp>
      <p:sp>
        <p:nvSpPr>
          <p:cNvPr id="40" name="Google Shape;40;p5"/>
          <p:cNvSpPr/>
          <p:nvPr/>
        </p:nvSpPr>
        <p:spPr>
          <a:xfrm>
            <a:off x="864037" y="3044547"/>
            <a:ext cx="741592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2044" u="none" cap="none" strike="noStrike">
                <a:solidFill>
                  <a:srgbClr val="E0D6DE"/>
                </a:solidFill>
                <a:latin typeface="Inter"/>
                <a:ea typeface="Inter"/>
                <a:cs typeface="Inter"/>
                <a:sym typeface="Inter"/>
              </a:rPr>
              <a:t>Osmanlı Türkçesi belgeleri devlet arşivlerinde, kütüphanelerde ve özel koleksiyonlarda saklanmaktadır.</a:t>
            </a:r>
            <a:endParaRPr b="0" i="0" sz="2044" u="none" cap="none" strike="noStrike">
              <a:solidFill>
                <a:schemeClr val="dk1"/>
              </a:solidFill>
              <a:latin typeface="Calibri"/>
              <a:ea typeface="Calibri"/>
              <a:cs typeface="Calibri"/>
              <a:sym typeface="Calibri"/>
            </a:endParaRPr>
          </a:p>
        </p:txBody>
      </p:sp>
      <p:sp>
        <p:nvSpPr>
          <p:cNvPr id="41" name="Google Shape;41;p5"/>
          <p:cNvSpPr/>
          <p:nvPr/>
        </p:nvSpPr>
        <p:spPr>
          <a:xfrm>
            <a:off x="864037" y="4112300"/>
            <a:ext cx="741592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2044" u="none" cap="none" strike="noStrike">
                <a:solidFill>
                  <a:srgbClr val="E0D6DE"/>
                </a:solidFill>
                <a:latin typeface="Inter"/>
                <a:ea typeface="Inter"/>
                <a:cs typeface="Inter"/>
                <a:sym typeface="Inter"/>
              </a:rPr>
              <a:t>Bu materyallerin elle transkripsiyon yapılması gerçekten mümkün değildir.</a:t>
            </a:r>
            <a:endParaRPr b="0" i="0" sz="2044" u="none" cap="none" strike="noStrike">
              <a:solidFill>
                <a:schemeClr val="dk1"/>
              </a:solidFill>
              <a:latin typeface="Calibri"/>
              <a:ea typeface="Calibri"/>
              <a:cs typeface="Calibri"/>
              <a:sym typeface="Calibri"/>
            </a:endParaRPr>
          </a:p>
        </p:txBody>
      </p:sp>
      <p:sp>
        <p:nvSpPr>
          <p:cNvPr id="42" name="Google Shape;42;p5"/>
          <p:cNvSpPr/>
          <p:nvPr/>
        </p:nvSpPr>
        <p:spPr>
          <a:xfrm>
            <a:off x="864037" y="5180052"/>
            <a:ext cx="7415927"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0" i="0" lang="en-US" sz="2044" u="none" cap="none" strike="noStrike">
                <a:solidFill>
                  <a:srgbClr val="E0D6DE"/>
                </a:solidFill>
                <a:latin typeface="Inter"/>
                <a:ea typeface="Inter"/>
                <a:cs typeface="Inter"/>
                <a:sym typeface="Inter"/>
              </a:rPr>
              <a:t>Bu proje, değerli kaynakları modern, erişilebilir bir formata dönüştürmek için gelişmiş doğal dil işleme ve derin öğrenme tekniklerini kullanmayı amaçlamaktadır.</a:t>
            </a:r>
            <a:endParaRPr b="0" i="0" sz="2044" u="none" cap="none" strike="noStrike">
              <a:solidFill>
                <a:schemeClr val="dk1"/>
              </a:solidFill>
              <a:latin typeface="Calibri"/>
              <a:ea typeface="Calibri"/>
              <a:cs typeface="Calibri"/>
              <a:sym typeface="Calibri"/>
            </a:endParaRPr>
          </a:p>
        </p:txBody>
      </p:sp>
      <p:pic>
        <p:nvPicPr>
          <p:cNvPr descr="preencoded.png" id="43" name="Google Shape;43;p5"/>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descr="preencoded.png" id="49" name="Google Shape;49;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0" name="Google Shape;50;p6"/>
          <p:cNvSpPr/>
          <p:nvPr/>
        </p:nvSpPr>
        <p:spPr>
          <a:xfrm>
            <a:off x="0" y="0"/>
            <a:ext cx="14630400" cy="82614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5046905" y="217728"/>
            <a:ext cx="4536600" cy="567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FF8AAF"/>
              </a:buClr>
              <a:buSzPts val="3572"/>
              <a:buFont typeface="Petrona"/>
              <a:buNone/>
            </a:pPr>
            <a:r>
              <a:rPr b="1" i="0" lang="en-US" sz="3572" u="none" cap="none" strike="noStrike">
                <a:solidFill>
                  <a:srgbClr val="FF8AAF"/>
                </a:solidFill>
                <a:latin typeface="Petrona"/>
                <a:ea typeface="Petrona"/>
                <a:cs typeface="Petrona"/>
                <a:sym typeface="Petrona"/>
              </a:rPr>
              <a:t>Takım Tanıtımı</a:t>
            </a:r>
            <a:endParaRPr b="0" i="0" sz="3572" u="none" cap="none" strike="noStrike">
              <a:solidFill>
                <a:schemeClr val="dk1"/>
              </a:solidFill>
              <a:latin typeface="Calibri"/>
              <a:ea typeface="Calibri"/>
              <a:cs typeface="Calibri"/>
              <a:sym typeface="Calibri"/>
            </a:endParaRPr>
          </a:p>
        </p:txBody>
      </p:sp>
      <p:pic>
        <p:nvPicPr>
          <p:cNvPr descr="preencoded.png" id="52" name="Google Shape;52;p6"/>
          <p:cNvPicPr preferRelativeResize="0"/>
          <p:nvPr/>
        </p:nvPicPr>
        <p:blipFill rotWithShape="1">
          <a:blip r:embed="rId4">
            <a:alphaModFix/>
          </a:blip>
          <a:srcRect b="0" l="0" r="0" t="0"/>
          <a:stretch/>
        </p:blipFill>
        <p:spPr>
          <a:xfrm>
            <a:off x="2594967" y="980593"/>
            <a:ext cx="2662476" cy="1645444"/>
          </a:xfrm>
          <a:prstGeom prst="rect">
            <a:avLst/>
          </a:prstGeom>
          <a:noFill/>
          <a:ln>
            <a:noFill/>
          </a:ln>
        </p:spPr>
      </p:pic>
      <p:sp>
        <p:nvSpPr>
          <p:cNvPr id="53" name="Google Shape;53;p6"/>
          <p:cNvSpPr/>
          <p:nvPr/>
        </p:nvSpPr>
        <p:spPr>
          <a:xfrm>
            <a:off x="2594967" y="2821866"/>
            <a:ext cx="2268300" cy="283500"/>
          </a:xfrm>
          <a:prstGeom prst="rect">
            <a:avLst/>
          </a:prstGeom>
          <a:noFill/>
          <a:ln>
            <a:noFill/>
          </a:ln>
        </p:spPr>
        <p:txBody>
          <a:bodyPr anchorCtr="0" anchor="t" bIns="45700" lIns="91425" spcFirstLastPara="1" rIns="91425" wrap="square" tIns="45700">
            <a:noAutofit/>
          </a:bodyPr>
          <a:lstStyle/>
          <a:p>
            <a:pPr indent="0" lvl="0" marL="0" marR="0" rtl="0" algn="l">
              <a:lnSpc>
                <a:spcPct val="125028"/>
              </a:lnSpc>
              <a:spcBef>
                <a:spcPts val="0"/>
              </a:spcBef>
              <a:spcAft>
                <a:spcPts val="0"/>
              </a:spcAft>
              <a:buClr>
                <a:srgbClr val="E0D6DE"/>
              </a:buClr>
              <a:buSzPts val="1786"/>
              <a:buFont typeface="Petrona"/>
              <a:buNone/>
            </a:pPr>
            <a:r>
              <a:rPr b="1" i="0" lang="en-US" sz="1786" u="none" cap="none" strike="noStrike">
                <a:solidFill>
                  <a:srgbClr val="E0D6DE"/>
                </a:solidFill>
                <a:latin typeface="Petrona"/>
                <a:ea typeface="Petrona"/>
                <a:cs typeface="Petrona"/>
                <a:sym typeface="Petrona"/>
              </a:rPr>
              <a:t>Şuranur KARAASLAN</a:t>
            </a:r>
            <a:endParaRPr b="1" i="0" sz="1786" u="none" cap="none" strike="noStrike">
              <a:solidFill>
                <a:srgbClr val="E0D6DE"/>
              </a:solidFill>
              <a:latin typeface="Petrona"/>
              <a:ea typeface="Petrona"/>
              <a:cs typeface="Petrona"/>
              <a:sym typeface="Petrona"/>
            </a:endParaRPr>
          </a:p>
          <a:p>
            <a:pPr indent="0" lvl="0" marL="0" marR="0" rtl="0" algn="l">
              <a:lnSpc>
                <a:spcPct val="125027"/>
              </a:lnSpc>
              <a:spcBef>
                <a:spcPts val="0"/>
              </a:spcBef>
              <a:spcAft>
                <a:spcPts val="0"/>
              </a:spcAft>
              <a:buClr>
                <a:srgbClr val="E0D6DE"/>
              </a:buClr>
              <a:buSzPts val="1786"/>
              <a:buFont typeface="Petrona"/>
              <a:buNone/>
            </a:pPr>
            <a:r>
              <a:t/>
            </a:r>
            <a:endParaRPr b="1" sz="1786">
              <a:solidFill>
                <a:srgbClr val="E0D6DE"/>
              </a:solidFill>
              <a:latin typeface="Petrona"/>
              <a:ea typeface="Petrona"/>
              <a:cs typeface="Petrona"/>
              <a:sym typeface="Petrona"/>
            </a:endParaRPr>
          </a:p>
        </p:txBody>
      </p:sp>
      <p:sp>
        <p:nvSpPr>
          <p:cNvPr id="54" name="Google Shape;54;p6"/>
          <p:cNvSpPr/>
          <p:nvPr/>
        </p:nvSpPr>
        <p:spPr>
          <a:xfrm>
            <a:off x="2466355" y="3593925"/>
            <a:ext cx="45906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E0D6DE"/>
              </a:buClr>
              <a:buSzPts val="1361"/>
              <a:buFont typeface="Inter"/>
              <a:buNone/>
            </a:pPr>
            <a:r>
              <a:rPr b="0" i="0" lang="en-US" sz="1361" u="none" cap="none" strike="noStrike">
                <a:solidFill>
                  <a:srgbClr val="E0D6DE"/>
                </a:solidFill>
                <a:latin typeface="Inter"/>
                <a:ea typeface="Inter"/>
                <a:cs typeface="Inter"/>
                <a:sym typeface="Inter"/>
              </a:rPr>
              <a:t>Projenin Danışmanı :  Endüstriyel Tasarım Mühendisliği mezunu. Deneyap eğitmeni. Takımda koordinasyon ve raporlama çalışmalarında bulunmuştur.</a:t>
            </a:r>
            <a:endParaRPr b="0" i="0" sz="1361" u="none" cap="none" strike="noStrike">
              <a:solidFill>
                <a:schemeClr val="dk1"/>
              </a:solidFill>
              <a:latin typeface="Calibri"/>
              <a:ea typeface="Calibri"/>
              <a:cs typeface="Calibri"/>
              <a:sym typeface="Calibri"/>
            </a:endParaRPr>
          </a:p>
        </p:txBody>
      </p:sp>
      <p:pic>
        <p:nvPicPr>
          <p:cNvPr descr="preencoded.png" id="55" name="Google Shape;55;p6"/>
          <p:cNvPicPr preferRelativeResize="0"/>
          <p:nvPr/>
        </p:nvPicPr>
        <p:blipFill rotWithShape="1">
          <a:blip r:embed="rId5">
            <a:alphaModFix/>
          </a:blip>
          <a:srcRect b="0" l="0" r="0" t="0"/>
          <a:stretch/>
        </p:blipFill>
        <p:spPr>
          <a:xfrm>
            <a:off x="7444740" y="980593"/>
            <a:ext cx="2662476" cy="1645444"/>
          </a:xfrm>
          <a:prstGeom prst="rect">
            <a:avLst/>
          </a:prstGeom>
          <a:noFill/>
          <a:ln>
            <a:noFill/>
          </a:ln>
        </p:spPr>
      </p:pic>
      <p:sp>
        <p:nvSpPr>
          <p:cNvPr id="56" name="Google Shape;56;p6"/>
          <p:cNvSpPr/>
          <p:nvPr/>
        </p:nvSpPr>
        <p:spPr>
          <a:xfrm>
            <a:off x="7444715" y="2834391"/>
            <a:ext cx="2268300" cy="283500"/>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E0D6DE"/>
              </a:buClr>
              <a:buSzPts val="1786"/>
              <a:buFont typeface="Petrona"/>
              <a:buNone/>
            </a:pPr>
            <a:r>
              <a:rPr b="1" i="0" lang="en-US" sz="1786" u="none" cap="none" strike="noStrike">
                <a:solidFill>
                  <a:srgbClr val="E0D6DE"/>
                </a:solidFill>
                <a:latin typeface="Petrona"/>
                <a:ea typeface="Petrona"/>
                <a:cs typeface="Petrona"/>
                <a:sym typeface="Petrona"/>
              </a:rPr>
              <a:t>Mehmet Akif SÜLÜK</a:t>
            </a:r>
            <a:endParaRPr b="0" i="0" sz="1786" u="none" cap="none" strike="noStrike">
              <a:solidFill>
                <a:schemeClr val="dk1"/>
              </a:solidFill>
              <a:latin typeface="Calibri"/>
              <a:ea typeface="Calibri"/>
              <a:cs typeface="Calibri"/>
              <a:sym typeface="Calibri"/>
            </a:endParaRPr>
          </a:p>
        </p:txBody>
      </p:sp>
      <p:sp>
        <p:nvSpPr>
          <p:cNvPr id="57" name="Google Shape;57;p6"/>
          <p:cNvSpPr/>
          <p:nvPr/>
        </p:nvSpPr>
        <p:spPr>
          <a:xfrm>
            <a:off x="7444740" y="3636288"/>
            <a:ext cx="4590574"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E0D6DE"/>
              </a:buClr>
              <a:buSzPts val="1361"/>
              <a:buFont typeface="Inter"/>
              <a:buNone/>
            </a:pPr>
            <a:r>
              <a:rPr b="0" i="0" lang="en-US" sz="1361" u="none" cap="none" strike="noStrike">
                <a:solidFill>
                  <a:srgbClr val="E0D6DE"/>
                </a:solidFill>
                <a:latin typeface="Inter"/>
                <a:ea typeface="Inter"/>
                <a:cs typeface="Inter"/>
                <a:sym typeface="Inter"/>
              </a:rPr>
              <a:t>Takım Üyesi : Lise 2. sınıf öğrencisi. Takımda NLP kodlama çalışmasını ve web tasarım aşama çalışmalarında bulunmuştur.</a:t>
            </a:r>
            <a:endParaRPr b="0" i="0" sz="1361" u="none" cap="none" strike="noStrike">
              <a:solidFill>
                <a:schemeClr val="dk1"/>
              </a:solidFill>
              <a:latin typeface="Calibri"/>
              <a:ea typeface="Calibri"/>
              <a:cs typeface="Calibri"/>
              <a:sym typeface="Calibri"/>
            </a:endParaRPr>
          </a:p>
        </p:txBody>
      </p:sp>
      <p:pic>
        <p:nvPicPr>
          <p:cNvPr descr="preencoded.png" id="58" name="Google Shape;58;p6"/>
          <p:cNvPicPr preferRelativeResize="0"/>
          <p:nvPr/>
        </p:nvPicPr>
        <p:blipFill rotWithShape="1">
          <a:blip r:embed="rId6">
            <a:alphaModFix/>
          </a:blip>
          <a:srcRect b="0" l="0" r="0" t="0"/>
          <a:stretch/>
        </p:blipFill>
        <p:spPr>
          <a:xfrm>
            <a:off x="2594967" y="4984432"/>
            <a:ext cx="2662476" cy="1645444"/>
          </a:xfrm>
          <a:prstGeom prst="rect">
            <a:avLst/>
          </a:prstGeom>
          <a:noFill/>
          <a:ln>
            <a:noFill/>
          </a:ln>
        </p:spPr>
      </p:pic>
      <p:sp>
        <p:nvSpPr>
          <p:cNvPr id="59" name="Google Shape;59;p6"/>
          <p:cNvSpPr/>
          <p:nvPr/>
        </p:nvSpPr>
        <p:spPr>
          <a:xfrm>
            <a:off x="2594967" y="6845856"/>
            <a:ext cx="2268260" cy="283488"/>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E0D6DE"/>
              </a:buClr>
              <a:buSzPts val="1786"/>
              <a:buFont typeface="Petrona"/>
              <a:buNone/>
            </a:pPr>
            <a:r>
              <a:rPr b="1" i="0" lang="en-US" sz="1786" u="none" cap="none" strike="noStrike">
                <a:solidFill>
                  <a:srgbClr val="E0D6DE"/>
                </a:solidFill>
                <a:latin typeface="Petrona"/>
                <a:ea typeface="Petrona"/>
                <a:cs typeface="Petrona"/>
                <a:sym typeface="Petrona"/>
              </a:rPr>
              <a:t>Hüseyin AKTEPE</a:t>
            </a:r>
            <a:endParaRPr b="0" i="0" sz="1786" u="none" cap="none" strike="noStrike">
              <a:solidFill>
                <a:schemeClr val="dk1"/>
              </a:solidFill>
              <a:latin typeface="Calibri"/>
              <a:ea typeface="Calibri"/>
              <a:cs typeface="Calibri"/>
              <a:sym typeface="Calibri"/>
            </a:endParaRPr>
          </a:p>
        </p:txBody>
      </p:sp>
      <p:sp>
        <p:nvSpPr>
          <p:cNvPr id="60" name="Google Shape;60;p6"/>
          <p:cNvSpPr/>
          <p:nvPr/>
        </p:nvSpPr>
        <p:spPr>
          <a:xfrm>
            <a:off x="2594967" y="7232928"/>
            <a:ext cx="4590574"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E0D6DE"/>
              </a:buClr>
              <a:buSzPts val="1361"/>
              <a:buFont typeface="Inter"/>
              <a:buNone/>
            </a:pPr>
            <a:r>
              <a:rPr b="0" i="0" lang="en-US" sz="1361" u="none" cap="none" strike="noStrike">
                <a:solidFill>
                  <a:srgbClr val="E0D6DE"/>
                </a:solidFill>
                <a:latin typeface="Inter"/>
                <a:ea typeface="Inter"/>
                <a:cs typeface="Inter"/>
                <a:sym typeface="Inter"/>
              </a:rPr>
              <a:t>Takım Üyesi : Osmanlıca kaynak araştırması ve literatür taraması çalışmalarında bulunmuştur.</a:t>
            </a:r>
            <a:endParaRPr b="0" i="0" sz="1361" u="none" cap="none" strike="noStrike">
              <a:solidFill>
                <a:schemeClr val="dk1"/>
              </a:solidFill>
              <a:latin typeface="Calibri"/>
              <a:ea typeface="Calibri"/>
              <a:cs typeface="Calibri"/>
              <a:sym typeface="Calibri"/>
            </a:endParaRPr>
          </a:p>
        </p:txBody>
      </p:sp>
      <p:pic>
        <p:nvPicPr>
          <p:cNvPr descr="preencoded.png" id="61" name="Google Shape;61;p6"/>
          <p:cNvPicPr preferRelativeResize="0"/>
          <p:nvPr/>
        </p:nvPicPr>
        <p:blipFill rotWithShape="1">
          <a:blip r:embed="rId7">
            <a:alphaModFix/>
          </a:blip>
          <a:srcRect b="0" l="0" r="0" t="0"/>
          <a:stretch/>
        </p:blipFill>
        <p:spPr>
          <a:xfrm>
            <a:off x="7444740" y="4984432"/>
            <a:ext cx="2662476" cy="1645444"/>
          </a:xfrm>
          <a:prstGeom prst="rect">
            <a:avLst/>
          </a:prstGeom>
          <a:noFill/>
          <a:ln>
            <a:noFill/>
          </a:ln>
        </p:spPr>
      </p:pic>
      <p:sp>
        <p:nvSpPr>
          <p:cNvPr id="62" name="Google Shape;62;p6"/>
          <p:cNvSpPr/>
          <p:nvPr/>
        </p:nvSpPr>
        <p:spPr>
          <a:xfrm>
            <a:off x="7444740" y="6845856"/>
            <a:ext cx="2268260" cy="283488"/>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E0D6DE"/>
              </a:buClr>
              <a:buSzPts val="1786"/>
              <a:buFont typeface="Petrona"/>
              <a:buNone/>
            </a:pPr>
            <a:r>
              <a:rPr b="1" i="0" lang="en-US" sz="1786" u="none" cap="none" strike="noStrike">
                <a:solidFill>
                  <a:srgbClr val="E0D6DE"/>
                </a:solidFill>
                <a:latin typeface="Petrona"/>
                <a:ea typeface="Petrona"/>
                <a:cs typeface="Petrona"/>
                <a:sym typeface="Petrona"/>
              </a:rPr>
              <a:t>Hasan AKTEPE</a:t>
            </a:r>
            <a:endParaRPr b="0" i="0" sz="1786" u="none" cap="none" strike="noStrike">
              <a:solidFill>
                <a:schemeClr val="dk1"/>
              </a:solidFill>
              <a:latin typeface="Calibri"/>
              <a:ea typeface="Calibri"/>
              <a:cs typeface="Calibri"/>
              <a:sym typeface="Calibri"/>
            </a:endParaRPr>
          </a:p>
        </p:txBody>
      </p:sp>
      <p:sp>
        <p:nvSpPr>
          <p:cNvPr id="63" name="Google Shape;63;p6"/>
          <p:cNvSpPr/>
          <p:nvPr/>
        </p:nvSpPr>
        <p:spPr>
          <a:xfrm>
            <a:off x="7444740" y="7232928"/>
            <a:ext cx="4590574"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E0D6DE"/>
              </a:buClr>
              <a:buSzPts val="1361"/>
              <a:buFont typeface="Inter"/>
              <a:buNone/>
            </a:pPr>
            <a:r>
              <a:rPr b="0" i="0" lang="en-US" sz="1361" u="none" cap="none" strike="noStrike">
                <a:solidFill>
                  <a:srgbClr val="E0D6DE"/>
                </a:solidFill>
                <a:latin typeface="Inter"/>
                <a:ea typeface="Inter"/>
                <a:cs typeface="Inter"/>
                <a:sym typeface="Inter"/>
              </a:rPr>
              <a:t>Takım Kaptanı : Veri setlerinin hazırlanması ve kütüphanelerin belirlenmesi çalışmalarında bulunmuştur.</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descr="preencoded.png" id="69" name="Google Shape;69;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0" name="Google Shape;70;p7"/>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 name="Google Shape;71;p7"/>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72" name="Google Shape;72;p7"/>
          <p:cNvSpPr/>
          <p:nvPr/>
        </p:nvSpPr>
        <p:spPr>
          <a:xfrm>
            <a:off x="734850" y="406950"/>
            <a:ext cx="48159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25024"/>
              </a:lnSpc>
              <a:spcBef>
                <a:spcPts val="0"/>
              </a:spcBef>
              <a:spcAft>
                <a:spcPts val="0"/>
              </a:spcAft>
              <a:buClr>
                <a:srgbClr val="FF8AAF"/>
              </a:buClr>
              <a:buSzPts val="3005"/>
              <a:buFont typeface="Petrona"/>
              <a:buNone/>
            </a:pPr>
            <a:r>
              <a:rPr b="1" i="0" lang="en-US" sz="3005" u="none" cap="none" strike="noStrike">
                <a:solidFill>
                  <a:srgbClr val="FF8AAF"/>
                </a:solidFill>
                <a:latin typeface="Petrona"/>
                <a:ea typeface="Petrona"/>
                <a:cs typeface="Petrona"/>
                <a:sym typeface="Petrona"/>
              </a:rPr>
              <a:t>Tarihi Canlandırmak</a:t>
            </a:r>
            <a:endParaRPr b="0" i="0" sz="3005" u="none" cap="none" strike="noStrike">
              <a:solidFill>
                <a:schemeClr val="dk1"/>
              </a:solidFill>
              <a:latin typeface="Calibri"/>
              <a:ea typeface="Calibri"/>
              <a:cs typeface="Calibri"/>
              <a:sym typeface="Calibri"/>
            </a:endParaRPr>
          </a:p>
        </p:txBody>
      </p:sp>
      <p:pic>
        <p:nvPicPr>
          <p:cNvPr descr="preencoded.png" id="73" name="Google Shape;73;p7"/>
          <p:cNvPicPr preferRelativeResize="0"/>
          <p:nvPr/>
        </p:nvPicPr>
        <p:blipFill rotWithShape="1">
          <a:blip r:embed="rId5">
            <a:alphaModFix/>
          </a:blip>
          <a:srcRect b="0" l="0" r="0" t="0"/>
          <a:stretch/>
        </p:blipFill>
        <p:spPr>
          <a:xfrm>
            <a:off x="636151" y="1472922"/>
            <a:ext cx="454343" cy="454343"/>
          </a:xfrm>
          <a:prstGeom prst="rect">
            <a:avLst/>
          </a:prstGeom>
          <a:noFill/>
          <a:ln>
            <a:noFill/>
          </a:ln>
        </p:spPr>
      </p:pic>
      <p:sp>
        <p:nvSpPr>
          <p:cNvPr id="74" name="Google Shape;74;p7"/>
          <p:cNvSpPr/>
          <p:nvPr/>
        </p:nvSpPr>
        <p:spPr>
          <a:xfrm>
            <a:off x="636150" y="2108950"/>
            <a:ext cx="3457200" cy="298200"/>
          </a:xfrm>
          <a:prstGeom prst="rect">
            <a:avLst/>
          </a:prstGeom>
          <a:noFill/>
          <a:ln>
            <a:noFill/>
          </a:ln>
        </p:spPr>
        <p:txBody>
          <a:bodyPr anchorCtr="0" anchor="t" bIns="45700" lIns="91425" spcFirstLastPara="1" rIns="91425" wrap="square" tIns="45700">
            <a:noAutofit/>
          </a:bodyPr>
          <a:lstStyle/>
          <a:p>
            <a:pPr indent="0" lvl="0" marL="0" marR="0" rtl="0" algn="l">
              <a:lnSpc>
                <a:spcPct val="125026"/>
              </a:lnSpc>
              <a:spcBef>
                <a:spcPts val="0"/>
              </a:spcBef>
              <a:spcAft>
                <a:spcPts val="0"/>
              </a:spcAft>
              <a:buClr>
                <a:srgbClr val="E0D6DE"/>
              </a:buClr>
              <a:buSzPts val="1878"/>
              <a:buFont typeface="Petrona"/>
              <a:buNone/>
            </a:pPr>
            <a:r>
              <a:rPr b="1" i="0" lang="en-US" sz="2078" u="none" cap="none" strike="noStrike">
                <a:solidFill>
                  <a:srgbClr val="E0D6DE"/>
                </a:solidFill>
                <a:latin typeface="Petrona"/>
                <a:ea typeface="Petrona"/>
                <a:cs typeface="Petrona"/>
                <a:sym typeface="Petrona"/>
              </a:rPr>
              <a:t>Hazinelerin Açılması</a:t>
            </a:r>
            <a:endParaRPr b="0" i="0" sz="2078" u="none" cap="none" strike="noStrike">
              <a:solidFill>
                <a:schemeClr val="dk1"/>
              </a:solidFill>
              <a:latin typeface="Calibri"/>
              <a:ea typeface="Calibri"/>
              <a:cs typeface="Calibri"/>
              <a:sym typeface="Calibri"/>
            </a:endParaRPr>
          </a:p>
        </p:txBody>
      </p:sp>
      <p:sp>
        <p:nvSpPr>
          <p:cNvPr id="75" name="Google Shape;75;p7"/>
          <p:cNvSpPr/>
          <p:nvPr/>
        </p:nvSpPr>
        <p:spPr>
          <a:xfrm>
            <a:off x="636151" y="2516148"/>
            <a:ext cx="7871698" cy="58173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31"/>
              <a:buFont typeface="Inter"/>
              <a:buNone/>
            </a:pPr>
            <a:r>
              <a:rPr b="0" i="0" lang="en-US" sz="1431" u="none" cap="none" strike="noStrike">
                <a:solidFill>
                  <a:srgbClr val="E0D6DE"/>
                </a:solidFill>
                <a:latin typeface="Inter"/>
                <a:ea typeface="Inter"/>
                <a:cs typeface="Inter"/>
                <a:sym typeface="Inter"/>
              </a:rPr>
              <a:t>Osmanlı Türkçesi belgelerinin zengin bir koleksiyonuna erişim sağlayarak, tarihsel, kültürel ve dilbilimsel açıdan değerli bilgilere ulaş</a:t>
            </a:r>
            <a:r>
              <a:rPr lang="en-US" sz="1431">
                <a:solidFill>
                  <a:srgbClr val="E0D6DE"/>
                </a:solidFill>
                <a:latin typeface="Inter"/>
                <a:ea typeface="Inter"/>
                <a:cs typeface="Inter"/>
                <a:sym typeface="Inter"/>
              </a:rPr>
              <a:t>acağız</a:t>
            </a:r>
            <a:r>
              <a:rPr b="0" i="0" lang="en-US" sz="1431" u="none" cap="none" strike="noStrike">
                <a:solidFill>
                  <a:srgbClr val="E0D6DE"/>
                </a:solidFill>
                <a:latin typeface="Inter"/>
                <a:ea typeface="Inter"/>
                <a:cs typeface="Inter"/>
                <a:sym typeface="Inter"/>
              </a:rPr>
              <a:t>.</a:t>
            </a:r>
            <a:endParaRPr b="0" i="0" sz="1431" u="none" cap="none" strike="noStrike">
              <a:solidFill>
                <a:schemeClr val="dk1"/>
              </a:solidFill>
              <a:latin typeface="Calibri"/>
              <a:ea typeface="Calibri"/>
              <a:cs typeface="Calibri"/>
              <a:sym typeface="Calibri"/>
            </a:endParaRPr>
          </a:p>
        </p:txBody>
      </p:sp>
      <p:pic>
        <p:nvPicPr>
          <p:cNvPr descr="preencoded.png" id="76" name="Google Shape;76;p7"/>
          <p:cNvPicPr preferRelativeResize="0"/>
          <p:nvPr/>
        </p:nvPicPr>
        <p:blipFill rotWithShape="1">
          <a:blip r:embed="rId6">
            <a:alphaModFix/>
          </a:blip>
          <a:srcRect b="0" l="0" r="0" t="0"/>
          <a:stretch/>
        </p:blipFill>
        <p:spPr>
          <a:xfrm>
            <a:off x="636151" y="3643074"/>
            <a:ext cx="454343" cy="454343"/>
          </a:xfrm>
          <a:prstGeom prst="rect">
            <a:avLst/>
          </a:prstGeom>
          <a:noFill/>
          <a:ln>
            <a:noFill/>
          </a:ln>
        </p:spPr>
      </p:pic>
      <p:sp>
        <p:nvSpPr>
          <p:cNvPr id="77" name="Google Shape;77;p7"/>
          <p:cNvSpPr/>
          <p:nvPr/>
        </p:nvSpPr>
        <p:spPr>
          <a:xfrm>
            <a:off x="636150" y="4279100"/>
            <a:ext cx="5043000" cy="298200"/>
          </a:xfrm>
          <a:prstGeom prst="rect">
            <a:avLst/>
          </a:prstGeom>
          <a:noFill/>
          <a:ln>
            <a:noFill/>
          </a:ln>
        </p:spPr>
        <p:txBody>
          <a:bodyPr anchorCtr="0" anchor="t" bIns="45700" lIns="91425" spcFirstLastPara="1" rIns="91425" wrap="square" tIns="45700">
            <a:noAutofit/>
          </a:bodyPr>
          <a:lstStyle/>
          <a:p>
            <a:pPr indent="0" lvl="0" marL="0" marR="0" rtl="0" algn="l">
              <a:lnSpc>
                <a:spcPct val="125026"/>
              </a:lnSpc>
              <a:spcBef>
                <a:spcPts val="0"/>
              </a:spcBef>
              <a:spcAft>
                <a:spcPts val="0"/>
              </a:spcAft>
              <a:buClr>
                <a:srgbClr val="E0D6DE"/>
              </a:buClr>
              <a:buSzPts val="1878"/>
              <a:buFont typeface="Petrona"/>
              <a:buNone/>
            </a:pPr>
            <a:r>
              <a:rPr b="1" i="0" lang="en-US" sz="2078" u="none" cap="none" strike="noStrike">
                <a:solidFill>
                  <a:srgbClr val="E0D6DE"/>
                </a:solidFill>
                <a:latin typeface="Petrona"/>
                <a:ea typeface="Petrona"/>
                <a:cs typeface="Petrona"/>
                <a:sym typeface="Petrona"/>
              </a:rPr>
              <a:t>Akademik Çalışmaların Ilerlemesi</a:t>
            </a:r>
            <a:endParaRPr b="0" i="0" sz="2078" u="none" cap="none" strike="noStrike">
              <a:solidFill>
                <a:schemeClr val="dk1"/>
              </a:solidFill>
              <a:latin typeface="Calibri"/>
              <a:ea typeface="Calibri"/>
              <a:cs typeface="Calibri"/>
              <a:sym typeface="Calibri"/>
            </a:endParaRPr>
          </a:p>
        </p:txBody>
      </p:sp>
      <p:sp>
        <p:nvSpPr>
          <p:cNvPr id="78" name="Google Shape;78;p7"/>
          <p:cNvSpPr/>
          <p:nvPr/>
        </p:nvSpPr>
        <p:spPr>
          <a:xfrm>
            <a:off x="636151" y="4686300"/>
            <a:ext cx="7871698" cy="58173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31"/>
              <a:buFont typeface="Inter"/>
              <a:buNone/>
            </a:pPr>
            <a:r>
              <a:rPr b="0" i="0" lang="en-US" sz="1431" u="none" cap="none" strike="noStrike">
                <a:solidFill>
                  <a:srgbClr val="E0D6DE"/>
                </a:solidFill>
                <a:latin typeface="Inter"/>
                <a:ea typeface="Inter"/>
                <a:cs typeface="Inter"/>
                <a:sym typeface="Inter"/>
              </a:rPr>
              <a:t>Araştırmacıların ve akademisyenlerin Osmanlı geçmişine daha derinlemesine dalmasına olanak tanıyarak, yeni keşifler ve yorumlar yapılmasını sağlay</a:t>
            </a:r>
            <a:r>
              <a:rPr lang="en-US" sz="1431">
                <a:solidFill>
                  <a:srgbClr val="E0D6DE"/>
                </a:solidFill>
                <a:latin typeface="Inter"/>
                <a:ea typeface="Inter"/>
                <a:cs typeface="Inter"/>
                <a:sym typeface="Inter"/>
              </a:rPr>
              <a:t>acağız</a:t>
            </a:r>
            <a:r>
              <a:rPr b="0" i="0" lang="en-US" sz="1431" u="none" cap="none" strike="noStrike">
                <a:solidFill>
                  <a:srgbClr val="E0D6DE"/>
                </a:solidFill>
                <a:latin typeface="Inter"/>
                <a:ea typeface="Inter"/>
                <a:cs typeface="Inter"/>
                <a:sym typeface="Inter"/>
              </a:rPr>
              <a:t>.</a:t>
            </a:r>
            <a:endParaRPr b="0" i="0" sz="1431" u="none" cap="none" strike="noStrike">
              <a:solidFill>
                <a:schemeClr val="dk1"/>
              </a:solidFill>
              <a:latin typeface="Calibri"/>
              <a:ea typeface="Calibri"/>
              <a:cs typeface="Calibri"/>
              <a:sym typeface="Calibri"/>
            </a:endParaRPr>
          </a:p>
        </p:txBody>
      </p:sp>
      <p:pic>
        <p:nvPicPr>
          <p:cNvPr descr="preencoded.png" id="79" name="Google Shape;79;p7"/>
          <p:cNvPicPr preferRelativeResize="0"/>
          <p:nvPr/>
        </p:nvPicPr>
        <p:blipFill rotWithShape="1">
          <a:blip r:embed="rId7">
            <a:alphaModFix/>
          </a:blip>
          <a:srcRect b="0" l="0" r="0" t="0"/>
          <a:stretch/>
        </p:blipFill>
        <p:spPr>
          <a:xfrm>
            <a:off x="636151" y="5813227"/>
            <a:ext cx="454343" cy="454343"/>
          </a:xfrm>
          <a:prstGeom prst="rect">
            <a:avLst/>
          </a:prstGeom>
          <a:noFill/>
          <a:ln>
            <a:noFill/>
          </a:ln>
        </p:spPr>
      </p:pic>
      <p:sp>
        <p:nvSpPr>
          <p:cNvPr id="80" name="Google Shape;80;p7"/>
          <p:cNvSpPr/>
          <p:nvPr/>
        </p:nvSpPr>
        <p:spPr>
          <a:xfrm>
            <a:off x="636149" y="6449250"/>
            <a:ext cx="4014300" cy="298200"/>
          </a:xfrm>
          <a:prstGeom prst="rect">
            <a:avLst/>
          </a:prstGeom>
          <a:noFill/>
          <a:ln>
            <a:noFill/>
          </a:ln>
        </p:spPr>
        <p:txBody>
          <a:bodyPr anchorCtr="0" anchor="t" bIns="45700" lIns="91425" spcFirstLastPara="1" rIns="91425" wrap="square" tIns="45700">
            <a:noAutofit/>
          </a:bodyPr>
          <a:lstStyle/>
          <a:p>
            <a:pPr indent="0" lvl="0" marL="0" marR="0" rtl="0" algn="l">
              <a:lnSpc>
                <a:spcPct val="125026"/>
              </a:lnSpc>
              <a:spcBef>
                <a:spcPts val="0"/>
              </a:spcBef>
              <a:spcAft>
                <a:spcPts val="0"/>
              </a:spcAft>
              <a:buClr>
                <a:srgbClr val="E0D6DE"/>
              </a:buClr>
              <a:buSzPts val="1878"/>
              <a:buFont typeface="Petrona"/>
              <a:buNone/>
            </a:pPr>
            <a:r>
              <a:rPr b="1" i="0" lang="en-US" sz="2078" u="none" cap="none" strike="noStrike">
                <a:solidFill>
                  <a:srgbClr val="E0D6DE"/>
                </a:solidFill>
                <a:latin typeface="Petrona"/>
                <a:ea typeface="Petrona"/>
                <a:cs typeface="Petrona"/>
                <a:sym typeface="Petrona"/>
              </a:rPr>
              <a:t>Eğitim ve İlham Verme</a:t>
            </a:r>
            <a:endParaRPr b="0" i="0" sz="2078" u="none" cap="none" strike="noStrike">
              <a:solidFill>
                <a:schemeClr val="dk1"/>
              </a:solidFill>
              <a:latin typeface="Calibri"/>
              <a:ea typeface="Calibri"/>
              <a:cs typeface="Calibri"/>
              <a:sym typeface="Calibri"/>
            </a:endParaRPr>
          </a:p>
        </p:txBody>
      </p:sp>
      <p:sp>
        <p:nvSpPr>
          <p:cNvPr id="81" name="Google Shape;81;p7"/>
          <p:cNvSpPr/>
          <p:nvPr/>
        </p:nvSpPr>
        <p:spPr>
          <a:xfrm>
            <a:off x="636151" y="6856452"/>
            <a:ext cx="7871698" cy="581739"/>
          </a:xfrm>
          <a:prstGeom prst="rect">
            <a:avLst/>
          </a:prstGeom>
          <a:noFill/>
          <a:ln>
            <a:noFill/>
          </a:ln>
        </p:spPr>
        <p:txBody>
          <a:bodyPr anchorCtr="0" anchor="t" bIns="45700" lIns="91425" spcFirstLastPara="1" rIns="91425" wrap="square" tIns="45700">
            <a:noAutofit/>
          </a:bodyPr>
          <a:lstStyle/>
          <a:p>
            <a:pPr indent="0" lvl="0" marL="0" marR="0" rtl="0" algn="l">
              <a:lnSpc>
                <a:spcPct val="160027"/>
              </a:lnSpc>
              <a:spcBef>
                <a:spcPts val="0"/>
              </a:spcBef>
              <a:spcAft>
                <a:spcPts val="0"/>
              </a:spcAft>
              <a:buClr>
                <a:srgbClr val="E0D6DE"/>
              </a:buClr>
              <a:buSzPts val="1431"/>
              <a:buFont typeface="Inter"/>
              <a:buNone/>
            </a:pPr>
            <a:r>
              <a:rPr b="0" i="0" lang="en-US" sz="1431" u="none" cap="none" strike="noStrike">
                <a:solidFill>
                  <a:srgbClr val="E0D6DE"/>
                </a:solidFill>
                <a:latin typeface="Inter"/>
                <a:ea typeface="Inter"/>
                <a:cs typeface="Inter"/>
                <a:sym typeface="Inter"/>
              </a:rPr>
              <a:t>Osmanlı Türk mirasının zenginliğini daha geniş bir kitleye ulaştırarak, daha iyi bir anlayış ve takdir oluştur</a:t>
            </a:r>
            <a:r>
              <a:rPr lang="en-US" sz="1431">
                <a:solidFill>
                  <a:srgbClr val="E0D6DE"/>
                </a:solidFill>
                <a:latin typeface="Inter"/>
                <a:ea typeface="Inter"/>
                <a:cs typeface="Inter"/>
                <a:sym typeface="Inter"/>
              </a:rPr>
              <a:t>acağız</a:t>
            </a:r>
            <a:r>
              <a:rPr b="0" i="0" lang="en-US" sz="1431" u="none" cap="none" strike="noStrike">
                <a:solidFill>
                  <a:srgbClr val="E0D6DE"/>
                </a:solidFill>
                <a:latin typeface="Inter"/>
                <a:ea typeface="Inter"/>
                <a:cs typeface="Inter"/>
                <a:sym typeface="Inter"/>
              </a:rPr>
              <a:t>.</a:t>
            </a:r>
            <a:endParaRPr b="0" i="0" sz="1431" u="none" cap="none" strike="noStrike">
              <a:solidFill>
                <a:schemeClr val="dk1"/>
              </a:solidFill>
              <a:latin typeface="Calibri"/>
              <a:ea typeface="Calibri"/>
              <a:cs typeface="Calibri"/>
              <a:sym typeface="Calibri"/>
            </a:endParaRPr>
          </a:p>
        </p:txBody>
      </p:sp>
      <p:pic>
        <p:nvPicPr>
          <p:cNvPr descr="preencoded.png" id="82" name="Google Shape;82;p7"/>
          <p:cNvPicPr preferRelativeResize="0"/>
          <p:nvPr/>
        </p:nvPicPr>
        <p:blipFill rotWithShape="1">
          <a:blip r:embed="rId8">
            <a:alphaModFix/>
          </a:blip>
          <a:srcRect b="0" l="0" r="0" t="0"/>
          <a:stretch/>
        </p:blipFill>
        <p:spPr>
          <a:xfrm>
            <a:off x="9144000" y="0"/>
            <a:ext cx="548640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preencoded.png" id="88" name="Google Shape;88;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89" name="Google Shape;89;p8"/>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906912" y="745945"/>
            <a:ext cx="6623700" cy="8100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FF8AAF"/>
              </a:buClr>
              <a:buSzPts val="5103"/>
              <a:buFont typeface="Petrona"/>
              <a:buNone/>
            </a:pPr>
            <a:r>
              <a:rPr b="1" i="0" lang="en-US" sz="5103" u="none" cap="none" strike="noStrike">
                <a:solidFill>
                  <a:srgbClr val="FF8AAF"/>
                </a:solidFill>
                <a:latin typeface="Petrona"/>
                <a:ea typeface="Petrona"/>
                <a:cs typeface="Petrona"/>
                <a:sym typeface="Petrona"/>
              </a:rPr>
              <a:t>Yöntemler ve Teknikler</a:t>
            </a:r>
            <a:endParaRPr b="0" i="0" sz="5103" u="none" cap="none" strike="noStrike">
              <a:solidFill>
                <a:schemeClr val="dk1"/>
              </a:solidFill>
              <a:latin typeface="Calibri"/>
              <a:ea typeface="Calibri"/>
              <a:cs typeface="Calibri"/>
              <a:sym typeface="Calibri"/>
            </a:endParaRPr>
          </a:p>
        </p:txBody>
      </p:sp>
      <p:sp>
        <p:nvSpPr>
          <p:cNvPr id="91" name="Google Shape;91;p8"/>
          <p:cNvSpPr/>
          <p:nvPr/>
        </p:nvSpPr>
        <p:spPr>
          <a:xfrm>
            <a:off x="1258967" y="3056930"/>
            <a:ext cx="1250739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None/>
            </a:pPr>
            <a:r>
              <a:rPr b="1" i="0" lang="en-US" sz="1944" u="none" cap="none" strike="noStrike">
                <a:solidFill>
                  <a:srgbClr val="E0D6DE"/>
                </a:solidFill>
                <a:latin typeface="Inter"/>
                <a:ea typeface="Inter"/>
                <a:cs typeface="Inter"/>
                <a:sym typeface="Inter"/>
              </a:rPr>
              <a:t>Makine Öğrenmesi Tekniklerinin Kullanımı:</a:t>
            </a:r>
            <a:r>
              <a:rPr b="0" i="0" lang="en-US" sz="1944" u="none" cap="none" strike="noStrike">
                <a:solidFill>
                  <a:srgbClr val="E0D6DE"/>
                </a:solidFill>
                <a:latin typeface="Inter"/>
                <a:ea typeface="Inter"/>
                <a:cs typeface="Inter"/>
                <a:sym typeface="Inter"/>
              </a:rPr>
              <a:t> Gelişmiş derin öğrenme algoritmaları, metinlerin otomatik çözümlemesi ve anlam çıkarımı için uygulanacak.</a:t>
            </a:r>
            <a:endParaRPr b="0" i="0" sz="1944" u="none" cap="none" strike="noStrike">
              <a:solidFill>
                <a:schemeClr val="dk1"/>
              </a:solidFill>
              <a:latin typeface="Calibri"/>
              <a:ea typeface="Calibri"/>
              <a:cs typeface="Calibri"/>
              <a:sym typeface="Calibri"/>
            </a:endParaRPr>
          </a:p>
        </p:txBody>
      </p:sp>
      <p:sp>
        <p:nvSpPr>
          <p:cNvPr id="92" name="Google Shape;92;p8"/>
          <p:cNvSpPr/>
          <p:nvPr/>
        </p:nvSpPr>
        <p:spPr>
          <a:xfrm>
            <a:off x="1258967" y="3933349"/>
            <a:ext cx="1250739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1" i="0" lang="en-US" sz="1944" u="none" cap="none" strike="noStrike">
                <a:solidFill>
                  <a:srgbClr val="E0D6DE"/>
                </a:solidFill>
                <a:latin typeface="Inter"/>
                <a:ea typeface="Inter"/>
                <a:cs typeface="Inter"/>
                <a:sym typeface="Inter"/>
              </a:rPr>
              <a:t>Veri Ön-İşleme:</a:t>
            </a:r>
            <a:r>
              <a:rPr b="0" i="0" lang="en-US" sz="1944" u="none" cap="none" strike="noStrike">
                <a:solidFill>
                  <a:srgbClr val="E0D6DE"/>
                </a:solidFill>
                <a:latin typeface="Inter"/>
                <a:ea typeface="Inter"/>
                <a:cs typeface="Inter"/>
                <a:sym typeface="Inter"/>
              </a:rPr>
              <a:t> Osmanlı Türkçesi belgelerinin temizlenmesi, normalleştirilmesi ve standart formatlara dönüştürülmesi yapılacak.</a:t>
            </a:r>
            <a:endParaRPr b="0" i="0" sz="1944" u="none" cap="none" strike="noStrike">
              <a:solidFill>
                <a:schemeClr val="dk1"/>
              </a:solidFill>
              <a:latin typeface="Calibri"/>
              <a:ea typeface="Calibri"/>
              <a:cs typeface="Calibri"/>
              <a:sym typeface="Calibri"/>
            </a:endParaRPr>
          </a:p>
        </p:txBody>
      </p:sp>
      <p:sp>
        <p:nvSpPr>
          <p:cNvPr id="93" name="Google Shape;93;p8"/>
          <p:cNvSpPr/>
          <p:nvPr/>
        </p:nvSpPr>
        <p:spPr>
          <a:xfrm>
            <a:off x="1258967" y="4809768"/>
            <a:ext cx="1250739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1" i="0" lang="en-US" sz="1944" u="none" cap="none" strike="noStrike">
                <a:solidFill>
                  <a:srgbClr val="E0D6DE"/>
                </a:solidFill>
                <a:latin typeface="Inter"/>
                <a:ea typeface="Inter"/>
                <a:cs typeface="Inter"/>
                <a:sym typeface="Inter"/>
              </a:rPr>
              <a:t>Metin Madenciliği:</a:t>
            </a:r>
            <a:r>
              <a:rPr b="0" i="0" lang="en-US" sz="1944" u="none" cap="none" strike="noStrike">
                <a:solidFill>
                  <a:srgbClr val="E0D6DE"/>
                </a:solidFill>
                <a:latin typeface="Inter"/>
                <a:ea typeface="Inter"/>
                <a:cs typeface="Inter"/>
                <a:sym typeface="Inter"/>
              </a:rPr>
              <a:t> Metinlerden önemli bilgilerin ve yapıların otomatik olarak çıkarılması için gelişmiş tekniklerin kullanımı sağlanacak.</a:t>
            </a:r>
            <a:endParaRPr b="0" i="0" sz="1944" u="none" cap="none" strike="noStrike">
              <a:solidFill>
                <a:schemeClr val="dk1"/>
              </a:solidFill>
              <a:latin typeface="Calibri"/>
              <a:ea typeface="Calibri"/>
              <a:cs typeface="Calibri"/>
              <a:sym typeface="Calibri"/>
            </a:endParaRPr>
          </a:p>
        </p:txBody>
      </p:sp>
      <p:sp>
        <p:nvSpPr>
          <p:cNvPr id="94" name="Google Shape;94;p8"/>
          <p:cNvSpPr/>
          <p:nvPr/>
        </p:nvSpPr>
        <p:spPr>
          <a:xfrm>
            <a:off x="1258967" y="5686187"/>
            <a:ext cx="1250739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E0D6DE"/>
              </a:buClr>
              <a:buSzPts val="1944"/>
              <a:buFont typeface="Inter"/>
              <a:buNone/>
            </a:pPr>
            <a:r>
              <a:rPr b="1" i="0" lang="en-US" sz="1944" u="none" cap="none" strike="noStrike">
                <a:solidFill>
                  <a:srgbClr val="E0D6DE"/>
                </a:solidFill>
                <a:latin typeface="Inter"/>
                <a:ea typeface="Inter"/>
                <a:cs typeface="Inter"/>
                <a:sym typeface="Inter"/>
              </a:rPr>
              <a:t>Görsel Analiz:</a:t>
            </a:r>
            <a:r>
              <a:rPr b="0" i="0" lang="en-US" sz="1944" u="none" cap="none" strike="noStrike">
                <a:solidFill>
                  <a:srgbClr val="E0D6DE"/>
                </a:solidFill>
                <a:latin typeface="Inter"/>
                <a:ea typeface="Inter"/>
                <a:cs typeface="Inter"/>
                <a:sym typeface="Inter"/>
              </a:rPr>
              <a:t> Belgelerdeki resimler, çizimler ve diğer görsel öğelerden de ek bilgilerin elde edilmesi için bilgisayarlı görü yöntemleri uygulanacak.</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reencoded.png" id="100" name="Google Shape;100;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1" name="Google Shape;101;p9"/>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4406200" y="306325"/>
            <a:ext cx="6695100" cy="633900"/>
          </a:xfrm>
          <a:prstGeom prst="rect">
            <a:avLst/>
          </a:prstGeom>
          <a:noFill/>
          <a:ln>
            <a:noFill/>
          </a:ln>
        </p:spPr>
        <p:txBody>
          <a:bodyPr anchorCtr="0" anchor="t" bIns="45700" lIns="91425" spcFirstLastPara="1" rIns="91425" wrap="square" tIns="45700">
            <a:noAutofit/>
          </a:bodyPr>
          <a:lstStyle/>
          <a:p>
            <a:pPr indent="0" lvl="0" marL="0" marR="0" rtl="0" algn="l">
              <a:lnSpc>
                <a:spcPct val="125018"/>
              </a:lnSpc>
              <a:spcBef>
                <a:spcPts val="0"/>
              </a:spcBef>
              <a:spcAft>
                <a:spcPts val="0"/>
              </a:spcAft>
              <a:buClr>
                <a:srgbClr val="FF8AAF"/>
              </a:buClr>
              <a:buSzPts val="3993"/>
              <a:buFont typeface="Petrona"/>
              <a:buNone/>
            </a:pPr>
            <a:r>
              <a:rPr b="1" i="0" lang="en-US" sz="3993" u="none" cap="none" strike="noStrike">
                <a:solidFill>
                  <a:srgbClr val="FF8AAF"/>
                </a:solidFill>
                <a:latin typeface="Petrona"/>
                <a:ea typeface="Petrona"/>
                <a:cs typeface="Petrona"/>
                <a:sym typeface="Petrona"/>
              </a:rPr>
              <a:t>Veri Setlerinin Oluşturulması</a:t>
            </a:r>
            <a:endParaRPr b="0" i="0" sz="3993" u="none" cap="none" strike="noStrike">
              <a:solidFill>
                <a:schemeClr val="dk1"/>
              </a:solidFill>
              <a:latin typeface="Calibri"/>
              <a:ea typeface="Calibri"/>
              <a:cs typeface="Calibri"/>
              <a:sym typeface="Calibri"/>
            </a:endParaRPr>
          </a:p>
        </p:txBody>
      </p:sp>
      <p:sp>
        <p:nvSpPr>
          <p:cNvPr id="103" name="Google Shape;103;p9"/>
          <p:cNvSpPr/>
          <p:nvPr/>
        </p:nvSpPr>
        <p:spPr>
          <a:xfrm>
            <a:off x="4612124" y="1918692"/>
            <a:ext cx="22860" cy="5316022"/>
          </a:xfrm>
          <a:prstGeom prst="roundRect">
            <a:avLst>
              <a:gd fmla="val 354991"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4818043" y="2341840"/>
            <a:ext cx="676156" cy="22860"/>
          </a:xfrm>
          <a:prstGeom prst="roundRect">
            <a:avLst>
              <a:gd fmla="val 354991"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406205" y="2135981"/>
            <a:ext cx="434697" cy="434697"/>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61463" y="2201108"/>
            <a:ext cx="124182" cy="304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396"/>
              <a:buFont typeface="Petrona"/>
              <a:buNone/>
            </a:pPr>
            <a:r>
              <a:rPr b="1" i="0" lang="en-US" sz="2396" u="none" cap="none" strike="noStrike">
                <a:solidFill>
                  <a:srgbClr val="E0D6DE"/>
                </a:solidFill>
                <a:latin typeface="Petrona"/>
                <a:ea typeface="Petrona"/>
                <a:cs typeface="Petrona"/>
                <a:sym typeface="Petrona"/>
              </a:rPr>
              <a:t>1</a:t>
            </a:r>
            <a:endParaRPr b="0" i="0" sz="2396" u="none" cap="none" strike="noStrike">
              <a:solidFill>
                <a:schemeClr val="dk1"/>
              </a:solidFill>
              <a:latin typeface="Calibri"/>
              <a:ea typeface="Calibri"/>
              <a:cs typeface="Calibri"/>
              <a:sym typeface="Calibri"/>
            </a:endParaRPr>
          </a:p>
        </p:txBody>
      </p:sp>
      <p:sp>
        <p:nvSpPr>
          <p:cNvPr id="107" name="Google Shape;107;p9"/>
          <p:cNvSpPr/>
          <p:nvPr/>
        </p:nvSpPr>
        <p:spPr>
          <a:xfrm>
            <a:off x="5686187" y="2111812"/>
            <a:ext cx="2535912" cy="316944"/>
          </a:xfrm>
          <a:prstGeom prst="rect">
            <a:avLst/>
          </a:prstGeom>
          <a:noFill/>
          <a:ln>
            <a:noFill/>
          </a:ln>
        </p:spPr>
        <p:txBody>
          <a:bodyPr anchorCtr="0" anchor="t" bIns="45700" lIns="91425" spcFirstLastPara="1" rIns="91425" wrap="square" tIns="45700">
            <a:noAutofit/>
          </a:bodyPr>
          <a:lstStyle/>
          <a:p>
            <a:pPr indent="0" lvl="0" marL="0" marR="0" rtl="0" algn="l">
              <a:lnSpc>
                <a:spcPct val="125050"/>
              </a:lnSpc>
              <a:spcBef>
                <a:spcPts val="0"/>
              </a:spcBef>
              <a:spcAft>
                <a:spcPts val="0"/>
              </a:spcAft>
              <a:buClr>
                <a:srgbClr val="E0D6DE"/>
              </a:buClr>
              <a:buSzPts val="1996"/>
              <a:buFont typeface="Petrona"/>
              <a:buNone/>
            </a:pPr>
            <a:r>
              <a:rPr b="1" i="0" lang="en-US" sz="1996" u="none" cap="none" strike="noStrike">
                <a:solidFill>
                  <a:srgbClr val="E0D6DE"/>
                </a:solidFill>
                <a:latin typeface="Petrona"/>
                <a:ea typeface="Petrona"/>
                <a:cs typeface="Petrona"/>
                <a:sym typeface="Petrona"/>
              </a:rPr>
              <a:t>Çeşitli Kaynaklar</a:t>
            </a:r>
            <a:endParaRPr b="0" i="0" sz="1996" u="none" cap="none" strike="noStrike">
              <a:solidFill>
                <a:schemeClr val="dk1"/>
              </a:solidFill>
              <a:latin typeface="Calibri"/>
              <a:ea typeface="Calibri"/>
              <a:cs typeface="Calibri"/>
              <a:sym typeface="Calibri"/>
            </a:endParaRPr>
          </a:p>
        </p:txBody>
      </p:sp>
      <p:sp>
        <p:nvSpPr>
          <p:cNvPr id="108" name="Google Shape;108;p9"/>
          <p:cNvSpPr/>
          <p:nvPr/>
        </p:nvSpPr>
        <p:spPr>
          <a:xfrm>
            <a:off x="5686187" y="2544604"/>
            <a:ext cx="8268057" cy="618173"/>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rgbClr val="E0D6DE"/>
              </a:buClr>
              <a:buSzPts val="1521"/>
              <a:buFont typeface="Inter"/>
              <a:buNone/>
            </a:pPr>
            <a:r>
              <a:rPr b="0" i="0" lang="en-US" sz="1521" u="none" cap="none" strike="noStrike">
                <a:solidFill>
                  <a:srgbClr val="E0D6DE"/>
                </a:solidFill>
                <a:latin typeface="Inter"/>
                <a:ea typeface="Inter"/>
                <a:cs typeface="Inter"/>
                <a:sym typeface="Inter"/>
              </a:rPr>
              <a:t>Proje ekibi olarak, Osmanlı Türkçesi metinlerini kapsayan kapsamlı veri setleri oluşturmak için kütüphane, web ve İstanbul Üniversitesi arşivleri gibi çeşitli kaynaklardan veri topladık.</a:t>
            </a:r>
            <a:endParaRPr b="0" i="0" sz="1521" u="none" cap="none" strike="noStrike">
              <a:solidFill>
                <a:schemeClr val="dk1"/>
              </a:solidFill>
              <a:latin typeface="Calibri"/>
              <a:ea typeface="Calibri"/>
              <a:cs typeface="Calibri"/>
              <a:sym typeface="Calibri"/>
            </a:endParaRPr>
          </a:p>
        </p:txBody>
      </p:sp>
      <p:sp>
        <p:nvSpPr>
          <p:cNvPr id="109" name="Google Shape;109;p9"/>
          <p:cNvSpPr/>
          <p:nvPr/>
        </p:nvSpPr>
        <p:spPr>
          <a:xfrm>
            <a:off x="4818043" y="3972163"/>
            <a:ext cx="676156" cy="22860"/>
          </a:xfrm>
          <a:prstGeom prst="roundRect">
            <a:avLst>
              <a:gd fmla="val 354991"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4406205" y="3766304"/>
            <a:ext cx="434697" cy="434697"/>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4540270" y="3831431"/>
            <a:ext cx="166449" cy="304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396"/>
              <a:buFont typeface="Petrona"/>
              <a:buNone/>
            </a:pPr>
            <a:r>
              <a:rPr b="1" i="0" lang="en-US" sz="2396" u="none" cap="none" strike="noStrike">
                <a:solidFill>
                  <a:srgbClr val="E0D6DE"/>
                </a:solidFill>
                <a:latin typeface="Petrona"/>
                <a:ea typeface="Petrona"/>
                <a:cs typeface="Petrona"/>
                <a:sym typeface="Petrona"/>
              </a:rPr>
              <a:t>2</a:t>
            </a:r>
            <a:endParaRPr b="0" i="0" sz="2396" u="none" cap="none" strike="noStrike">
              <a:solidFill>
                <a:schemeClr val="dk1"/>
              </a:solidFill>
              <a:latin typeface="Calibri"/>
              <a:ea typeface="Calibri"/>
              <a:cs typeface="Calibri"/>
              <a:sym typeface="Calibri"/>
            </a:endParaRPr>
          </a:p>
        </p:txBody>
      </p:sp>
      <p:sp>
        <p:nvSpPr>
          <p:cNvPr id="112" name="Google Shape;112;p9"/>
          <p:cNvSpPr/>
          <p:nvPr/>
        </p:nvSpPr>
        <p:spPr>
          <a:xfrm>
            <a:off x="5677287" y="3896759"/>
            <a:ext cx="2535900" cy="316800"/>
          </a:xfrm>
          <a:prstGeom prst="rect">
            <a:avLst/>
          </a:prstGeom>
          <a:noFill/>
          <a:ln>
            <a:noFill/>
          </a:ln>
        </p:spPr>
        <p:txBody>
          <a:bodyPr anchorCtr="0" anchor="t" bIns="45700" lIns="91425" spcFirstLastPara="1" rIns="91425" wrap="square" tIns="45700">
            <a:noAutofit/>
          </a:bodyPr>
          <a:lstStyle/>
          <a:p>
            <a:pPr indent="0" lvl="0" marL="0" marR="0" rtl="0" algn="l">
              <a:lnSpc>
                <a:spcPct val="125050"/>
              </a:lnSpc>
              <a:spcBef>
                <a:spcPts val="0"/>
              </a:spcBef>
              <a:spcAft>
                <a:spcPts val="0"/>
              </a:spcAft>
              <a:buClr>
                <a:srgbClr val="E0D6DE"/>
              </a:buClr>
              <a:buSzPts val="1996"/>
              <a:buFont typeface="Petrona"/>
              <a:buNone/>
            </a:pPr>
            <a:r>
              <a:rPr b="1" i="0" lang="en-US" sz="1996" u="none" cap="none" strike="noStrike">
                <a:solidFill>
                  <a:srgbClr val="E0D6DE"/>
                </a:solidFill>
                <a:latin typeface="Petrona"/>
                <a:ea typeface="Petrona"/>
                <a:cs typeface="Petrona"/>
                <a:sym typeface="Petrona"/>
              </a:rPr>
              <a:t>Zorlu Metinler</a:t>
            </a:r>
            <a:endParaRPr b="0" i="0" sz="1996" u="none" cap="none" strike="noStrike">
              <a:solidFill>
                <a:schemeClr val="dk1"/>
              </a:solidFill>
              <a:latin typeface="Calibri"/>
              <a:ea typeface="Calibri"/>
              <a:cs typeface="Calibri"/>
              <a:sym typeface="Calibri"/>
            </a:endParaRPr>
          </a:p>
        </p:txBody>
      </p:sp>
      <p:sp>
        <p:nvSpPr>
          <p:cNvPr id="113" name="Google Shape;113;p9"/>
          <p:cNvSpPr/>
          <p:nvPr/>
        </p:nvSpPr>
        <p:spPr>
          <a:xfrm>
            <a:off x="5686174" y="4406690"/>
            <a:ext cx="8268000" cy="927300"/>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rgbClr val="E0D6DE"/>
              </a:buClr>
              <a:buSzPts val="1521"/>
              <a:buFont typeface="Inter"/>
              <a:buNone/>
            </a:pPr>
            <a:r>
              <a:rPr b="0" i="0" lang="en-US" sz="1521" u="none" cap="none" strike="noStrike">
                <a:solidFill>
                  <a:srgbClr val="E0D6DE"/>
                </a:solidFill>
                <a:latin typeface="Inter"/>
                <a:ea typeface="Inter"/>
                <a:cs typeface="Inter"/>
                <a:sym typeface="Inter"/>
              </a:rPr>
              <a:t>Veri setleri, Ömer Seyfettin gibi ünlü yazarların eserlerinin yanı sıra Dede Korkut kitaplarından alınan pasajları da içeriyor, Osmanlı Türkçesi'nin zengin çeşitliliğini ve karmaşıklığını temsil e</a:t>
            </a:r>
            <a:r>
              <a:rPr b="0" i="0" lang="en-US" sz="1521" u="none" cap="none" strike="noStrike">
                <a:solidFill>
                  <a:srgbClr val="E0D6DE"/>
                </a:solidFill>
                <a:latin typeface="Inter"/>
                <a:ea typeface="Inter"/>
                <a:cs typeface="Inter"/>
                <a:sym typeface="Inter"/>
              </a:rPr>
              <a:t>diyor</a:t>
            </a:r>
            <a:r>
              <a:rPr b="0" i="0" lang="en-US" sz="1521" u="none" cap="none" strike="noStrike">
                <a:solidFill>
                  <a:srgbClr val="E0D6DE"/>
                </a:solidFill>
                <a:latin typeface="Inter"/>
                <a:ea typeface="Inter"/>
                <a:cs typeface="Inter"/>
                <a:sym typeface="Inter"/>
              </a:rPr>
              <a:t>.</a:t>
            </a:r>
            <a:endParaRPr b="0" i="0" sz="1521" u="none" cap="none" strike="noStrike">
              <a:solidFill>
                <a:schemeClr val="dk1"/>
              </a:solidFill>
              <a:latin typeface="Calibri"/>
              <a:ea typeface="Calibri"/>
              <a:cs typeface="Calibri"/>
              <a:sym typeface="Calibri"/>
            </a:endParaRPr>
          </a:p>
        </p:txBody>
      </p:sp>
      <p:sp>
        <p:nvSpPr>
          <p:cNvPr id="114" name="Google Shape;114;p9"/>
          <p:cNvSpPr/>
          <p:nvPr/>
        </p:nvSpPr>
        <p:spPr>
          <a:xfrm>
            <a:off x="4818043" y="5911572"/>
            <a:ext cx="676156" cy="22860"/>
          </a:xfrm>
          <a:prstGeom prst="roundRect">
            <a:avLst>
              <a:gd fmla="val 354991" name="adj"/>
            </a:avLst>
          </a:prstGeom>
          <a:solidFill>
            <a:srgbClr val="483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4406205" y="5705713"/>
            <a:ext cx="434697" cy="434697"/>
          </a:xfrm>
          <a:prstGeom prst="roundRect">
            <a:avLst>
              <a:gd fmla="val 1866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4540389" y="5770840"/>
            <a:ext cx="166211" cy="3043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396"/>
              <a:buFont typeface="Petrona"/>
              <a:buNone/>
            </a:pPr>
            <a:r>
              <a:rPr b="1" i="0" lang="en-US" sz="2396" u="none" cap="none" strike="noStrike">
                <a:solidFill>
                  <a:srgbClr val="E0D6DE"/>
                </a:solidFill>
                <a:latin typeface="Petrona"/>
                <a:ea typeface="Petrona"/>
                <a:cs typeface="Petrona"/>
                <a:sym typeface="Petrona"/>
              </a:rPr>
              <a:t>3</a:t>
            </a:r>
            <a:endParaRPr b="0" i="0" sz="2396" u="none" cap="none" strike="noStrike">
              <a:solidFill>
                <a:schemeClr val="dk1"/>
              </a:solidFill>
              <a:latin typeface="Calibri"/>
              <a:ea typeface="Calibri"/>
              <a:cs typeface="Calibri"/>
              <a:sym typeface="Calibri"/>
            </a:endParaRPr>
          </a:p>
        </p:txBody>
      </p:sp>
      <p:sp>
        <p:nvSpPr>
          <p:cNvPr id="117" name="Google Shape;117;p9"/>
          <p:cNvSpPr/>
          <p:nvPr/>
        </p:nvSpPr>
        <p:spPr>
          <a:xfrm>
            <a:off x="5686171" y="5681550"/>
            <a:ext cx="4279500" cy="316800"/>
          </a:xfrm>
          <a:prstGeom prst="rect">
            <a:avLst/>
          </a:prstGeom>
          <a:noFill/>
          <a:ln>
            <a:noFill/>
          </a:ln>
        </p:spPr>
        <p:txBody>
          <a:bodyPr anchorCtr="0" anchor="t" bIns="45700" lIns="91425" spcFirstLastPara="1" rIns="91425" wrap="square" tIns="45700">
            <a:noAutofit/>
          </a:bodyPr>
          <a:lstStyle/>
          <a:p>
            <a:pPr indent="0" lvl="0" marL="0" marR="0" rtl="0" algn="l">
              <a:lnSpc>
                <a:spcPct val="125050"/>
              </a:lnSpc>
              <a:spcBef>
                <a:spcPts val="0"/>
              </a:spcBef>
              <a:spcAft>
                <a:spcPts val="0"/>
              </a:spcAft>
              <a:buClr>
                <a:srgbClr val="E0D6DE"/>
              </a:buClr>
              <a:buSzPts val="1996"/>
              <a:buFont typeface="Petrona"/>
              <a:buNone/>
            </a:pPr>
            <a:r>
              <a:rPr b="1" i="0" lang="en-US" sz="1996" u="none" cap="none" strike="noStrike">
                <a:solidFill>
                  <a:srgbClr val="E0D6DE"/>
                </a:solidFill>
                <a:latin typeface="Petrona"/>
                <a:ea typeface="Petrona"/>
                <a:cs typeface="Petrona"/>
                <a:sym typeface="Petrona"/>
              </a:rPr>
              <a:t>Engellerin Üstesinden Gelme</a:t>
            </a:r>
            <a:endParaRPr b="0" i="0" sz="1996" u="none" cap="none" strike="noStrike">
              <a:solidFill>
                <a:schemeClr val="dk1"/>
              </a:solidFill>
              <a:latin typeface="Calibri"/>
              <a:ea typeface="Calibri"/>
              <a:cs typeface="Calibri"/>
              <a:sym typeface="Calibri"/>
            </a:endParaRPr>
          </a:p>
        </p:txBody>
      </p:sp>
      <p:sp>
        <p:nvSpPr>
          <p:cNvPr id="118" name="Google Shape;118;p9"/>
          <p:cNvSpPr/>
          <p:nvPr/>
        </p:nvSpPr>
        <p:spPr>
          <a:xfrm>
            <a:off x="5686212" y="6307436"/>
            <a:ext cx="8268000" cy="927300"/>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rgbClr val="E0D6DE"/>
              </a:buClr>
              <a:buSzPts val="1521"/>
              <a:buFont typeface="Inter"/>
              <a:buNone/>
            </a:pPr>
            <a:r>
              <a:rPr b="0" i="0" lang="en-US" sz="1521" u="none" cap="none" strike="noStrike">
                <a:solidFill>
                  <a:srgbClr val="E0D6DE"/>
                </a:solidFill>
                <a:latin typeface="Inter"/>
                <a:ea typeface="Inter"/>
                <a:cs typeface="Inter"/>
                <a:sym typeface="Inter"/>
              </a:rPr>
              <a:t>Bu veri setlerinin derlenebilmesi kolay bir görev değildi, çünkü Osmanlı Türkçesi modern Türkçe'ye kıyasla yazı, kelime hazinesi ve gramer açısından önemli farklılıklar gösteriyor, bu da veri toplama ve düzenleme konusunda </a:t>
            </a:r>
            <a:r>
              <a:rPr lang="en-US" sz="1521">
                <a:solidFill>
                  <a:srgbClr val="E0D6DE"/>
                </a:solidFill>
                <a:latin typeface="Inter"/>
                <a:ea typeface="Inter"/>
                <a:cs typeface="Inter"/>
                <a:sym typeface="Inter"/>
              </a:rPr>
              <a:t>zorlukları da beraberinde getiriyordu.</a:t>
            </a:r>
            <a:endParaRPr b="0" i="0" sz="1521" u="none" cap="none" strike="noStrike">
              <a:solidFill>
                <a:schemeClr val="dk1"/>
              </a:solidFill>
              <a:latin typeface="Calibri"/>
              <a:ea typeface="Calibri"/>
              <a:cs typeface="Calibri"/>
              <a:sym typeface="Calibri"/>
            </a:endParaRPr>
          </a:p>
        </p:txBody>
      </p:sp>
      <p:pic>
        <p:nvPicPr>
          <p:cNvPr id="119" name="Google Shape;119;p9"/>
          <p:cNvPicPr preferRelativeResize="0"/>
          <p:nvPr/>
        </p:nvPicPr>
        <p:blipFill rotWithShape="1">
          <a:blip r:embed="rId4">
            <a:alphaModFix/>
          </a:blip>
          <a:srcRect b="0" l="31334" r="28097" t="0"/>
          <a:stretch/>
        </p:blipFill>
        <p:spPr>
          <a:xfrm>
            <a:off x="0" y="0"/>
            <a:ext cx="3956974" cy="82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preencoded.png" id="125" name="Google Shape;125;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26" name="Google Shape;126;p10"/>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 name="Google Shape;127;p10"/>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128" name="Google Shape;128;p10"/>
          <p:cNvSpPr/>
          <p:nvPr/>
        </p:nvSpPr>
        <p:spPr>
          <a:xfrm>
            <a:off x="6235303" y="931188"/>
            <a:ext cx="7646194" cy="1404223"/>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FF8AAF"/>
              </a:buClr>
              <a:buSzPts val="4423"/>
              <a:buFont typeface="Petrona"/>
              <a:buNone/>
            </a:pPr>
            <a:r>
              <a:rPr b="1" i="0" lang="en-US" sz="4423" u="none" cap="none" strike="noStrike">
                <a:solidFill>
                  <a:srgbClr val="FF8AAF"/>
                </a:solidFill>
                <a:latin typeface="Petrona"/>
                <a:ea typeface="Petrona"/>
                <a:cs typeface="Petrona"/>
                <a:sym typeface="Petrona"/>
              </a:rPr>
              <a:t>Model Eğitimi ve Değerlendirmesi</a:t>
            </a:r>
            <a:endParaRPr b="0" i="0" sz="4423" u="none" cap="none" strike="noStrike">
              <a:solidFill>
                <a:schemeClr val="dk1"/>
              </a:solidFill>
              <a:latin typeface="Calibri"/>
              <a:ea typeface="Calibri"/>
              <a:cs typeface="Calibri"/>
              <a:sym typeface="Calibri"/>
            </a:endParaRPr>
          </a:p>
        </p:txBody>
      </p:sp>
      <p:sp>
        <p:nvSpPr>
          <p:cNvPr id="129" name="Google Shape;129;p10"/>
          <p:cNvSpPr/>
          <p:nvPr/>
        </p:nvSpPr>
        <p:spPr>
          <a:xfrm>
            <a:off x="6235303" y="2897148"/>
            <a:ext cx="481489" cy="481489"/>
          </a:xfrm>
          <a:prstGeom prst="roundRect">
            <a:avLst>
              <a:gd fmla="val 18667"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6407229" y="2969300"/>
            <a:ext cx="137517" cy="3370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654"/>
              <a:buFont typeface="Petrona"/>
              <a:buNone/>
            </a:pPr>
            <a:r>
              <a:rPr b="1" i="0" lang="en-US" sz="2654" u="none" cap="none" strike="noStrike">
                <a:solidFill>
                  <a:srgbClr val="E0D6DE"/>
                </a:solidFill>
                <a:latin typeface="Petrona"/>
                <a:ea typeface="Petrona"/>
                <a:cs typeface="Petrona"/>
                <a:sym typeface="Petrona"/>
              </a:rPr>
              <a:t>1</a:t>
            </a:r>
            <a:endParaRPr b="0" i="0" sz="2654" u="none" cap="none" strike="noStrike">
              <a:solidFill>
                <a:schemeClr val="dk1"/>
              </a:solidFill>
              <a:latin typeface="Calibri"/>
              <a:ea typeface="Calibri"/>
              <a:cs typeface="Calibri"/>
              <a:sym typeface="Calibri"/>
            </a:endParaRPr>
          </a:p>
        </p:txBody>
      </p:sp>
      <p:sp>
        <p:nvSpPr>
          <p:cNvPr id="131" name="Google Shape;131;p10"/>
          <p:cNvSpPr/>
          <p:nvPr/>
        </p:nvSpPr>
        <p:spPr>
          <a:xfrm>
            <a:off x="6930747" y="2897148"/>
            <a:ext cx="2808684" cy="350996"/>
          </a:xfrm>
          <a:prstGeom prst="rect">
            <a:avLst/>
          </a:prstGeom>
          <a:noFill/>
          <a:ln>
            <a:noFill/>
          </a:ln>
        </p:spPr>
        <p:txBody>
          <a:bodyPr anchorCtr="0" anchor="t" bIns="45700" lIns="91425" spcFirstLastPara="1" rIns="91425" wrap="square" tIns="45700">
            <a:noAutofit/>
          </a:bodyPr>
          <a:lstStyle/>
          <a:p>
            <a:pPr indent="0" lvl="0" marL="0" marR="0" rtl="0" algn="l">
              <a:lnSpc>
                <a:spcPct val="124954"/>
              </a:lnSpc>
              <a:spcBef>
                <a:spcPts val="0"/>
              </a:spcBef>
              <a:spcAft>
                <a:spcPts val="0"/>
              </a:spcAft>
              <a:buClr>
                <a:srgbClr val="E0D6DE"/>
              </a:buClr>
              <a:buSzPts val="2212"/>
              <a:buFont typeface="Petrona"/>
              <a:buNone/>
            </a:pPr>
            <a:r>
              <a:rPr b="1" lang="en-US" sz="2212">
                <a:solidFill>
                  <a:srgbClr val="E0D6DE"/>
                </a:solidFill>
                <a:latin typeface="Petrona"/>
                <a:ea typeface="Petrona"/>
                <a:cs typeface="Petrona"/>
                <a:sym typeface="Petrona"/>
              </a:rPr>
              <a:t>NLP</a:t>
            </a:r>
            <a:r>
              <a:rPr b="1" i="0" lang="en-US" sz="2212" u="none" cap="none" strike="noStrike">
                <a:solidFill>
                  <a:srgbClr val="E0D6DE"/>
                </a:solidFill>
                <a:latin typeface="Petrona"/>
                <a:ea typeface="Petrona"/>
                <a:cs typeface="Petrona"/>
                <a:sym typeface="Petrona"/>
              </a:rPr>
              <a:t> Modeli</a:t>
            </a:r>
            <a:endParaRPr b="0" i="0" sz="2212" u="none" cap="none" strike="noStrike">
              <a:solidFill>
                <a:schemeClr val="dk1"/>
              </a:solidFill>
              <a:latin typeface="Calibri"/>
              <a:ea typeface="Calibri"/>
              <a:cs typeface="Calibri"/>
              <a:sym typeface="Calibri"/>
            </a:endParaRPr>
          </a:p>
        </p:txBody>
      </p:sp>
      <p:sp>
        <p:nvSpPr>
          <p:cNvPr id="132" name="Google Shape;132;p10"/>
          <p:cNvSpPr/>
          <p:nvPr/>
        </p:nvSpPr>
        <p:spPr>
          <a:xfrm>
            <a:off x="6930747" y="3376493"/>
            <a:ext cx="6950750" cy="6846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0D6DE"/>
              </a:buClr>
              <a:buSzPts val="1685"/>
              <a:buFont typeface="Inter"/>
              <a:buNone/>
            </a:pPr>
            <a:r>
              <a:rPr b="0" i="0" lang="en-US" sz="1685" u="none" cap="none" strike="noStrike">
                <a:solidFill>
                  <a:srgbClr val="E0D6DE"/>
                </a:solidFill>
                <a:latin typeface="Inter"/>
                <a:ea typeface="Inter"/>
                <a:cs typeface="Inter"/>
                <a:sym typeface="Inter"/>
              </a:rPr>
              <a:t>CRNN tabanlı </a:t>
            </a:r>
            <a:r>
              <a:rPr lang="en-US" sz="1685">
                <a:solidFill>
                  <a:srgbClr val="E0D6DE"/>
                </a:solidFill>
                <a:latin typeface="Inter"/>
                <a:ea typeface="Inter"/>
                <a:cs typeface="Inter"/>
                <a:sym typeface="Inter"/>
              </a:rPr>
              <a:t>NLP</a:t>
            </a:r>
            <a:r>
              <a:rPr b="0" i="0" lang="en-US" sz="1685" u="none" cap="none" strike="noStrike">
                <a:solidFill>
                  <a:srgbClr val="E0D6DE"/>
                </a:solidFill>
                <a:latin typeface="Inter"/>
                <a:ea typeface="Inter"/>
                <a:cs typeface="Inter"/>
                <a:sym typeface="Inter"/>
              </a:rPr>
              <a:t> modeli 8,498 sayfalık bir veri seti üzerinde eğitildi ve %96 karakter tanıma doğruluğuna ulaştı.</a:t>
            </a:r>
            <a:endParaRPr b="0" i="0" sz="1685" u="none" cap="none" strike="noStrike">
              <a:solidFill>
                <a:schemeClr val="dk1"/>
              </a:solidFill>
              <a:latin typeface="Calibri"/>
              <a:ea typeface="Calibri"/>
              <a:cs typeface="Calibri"/>
              <a:sym typeface="Calibri"/>
            </a:endParaRPr>
          </a:p>
        </p:txBody>
      </p:sp>
      <p:sp>
        <p:nvSpPr>
          <p:cNvPr id="133" name="Google Shape;133;p10"/>
          <p:cNvSpPr/>
          <p:nvPr/>
        </p:nvSpPr>
        <p:spPr>
          <a:xfrm>
            <a:off x="6235303" y="4515803"/>
            <a:ext cx="481489" cy="481489"/>
          </a:xfrm>
          <a:prstGeom prst="roundRect">
            <a:avLst>
              <a:gd fmla="val 18667"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6383893" y="4587954"/>
            <a:ext cx="184309" cy="3370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654"/>
              <a:buFont typeface="Petrona"/>
              <a:buNone/>
            </a:pPr>
            <a:r>
              <a:rPr b="1" i="0" lang="en-US" sz="2654" u="none" cap="none" strike="noStrike">
                <a:solidFill>
                  <a:srgbClr val="E0D6DE"/>
                </a:solidFill>
                <a:latin typeface="Petrona"/>
                <a:ea typeface="Petrona"/>
                <a:cs typeface="Petrona"/>
                <a:sym typeface="Petrona"/>
              </a:rPr>
              <a:t>2</a:t>
            </a:r>
            <a:endParaRPr b="0" i="0" sz="2654" u="none" cap="none" strike="noStrike">
              <a:solidFill>
                <a:schemeClr val="dk1"/>
              </a:solidFill>
              <a:latin typeface="Calibri"/>
              <a:ea typeface="Calibri"/>
              <a:cs typeface="Calibri"/>
              <a:sym typeface="Calibri"/>
            </a:endParaRPr>
          </a:p>
        </p:txBody>
      </p:sp>
      <p:sp>
        <p:nvSpPr>
          <p:cNvPr id="135" name="Google Shape;135;p10"/>
          <p:cNvSpPr/>
          <p:nvPr/>
        </p:nvSpPr>
        <p:spPr>
          <a:xfrm>
            <a:off x="6930747" y="4515803"/>
            <a:ext cx="2808684" cy="350996"/>
          </a:xfrm>
          <a:prstGeom prst="rect">
            <a:avLst/>
          </a:prstGeom>
          <a:noFill/>
          <a:ln>
            <a:noFill/>
          </a:ln>
        </p:spPr>
        <p:txBody>
          <a:bodyPr anchorCtr="0" anchor="t" bIns="45700" lIns="91425" spcFirstLastPara="1" rIns="91425" wrap="square" tIns="45700">
            <a:noAutofit/>
          </a:bodyPr>
          <a:lstStyle/>
          <a:p>
            <a:pPr indent="0" lvl="0" marL="0" marR="0" rtl="0" algn="l">
              <a:lnSpc>
                <a:spcPct val="124954"/>
              </a:lnSpc>
              <a:spcBef>
                <a:spcPts val="0"/>
              </a:spcBef>
              <a:spcAft>
                <a:spcPts val="0"/>
              </a:spcAft>
              <a:buClr>
                <a:srgbClr val="E0D6DE"/>
              </a:buClr>
              <a:buSzPts val="2212"/>
              <a:buFont typeface="Petrona"/>
              <a:buNone/>
            </a:pPr>
            <a:r>
              <a:rPr b="1" i="0" lang="en-US" sz="2212" u="none" cap="none" strike="noStrike">
                <a:solidFill>
                  <a:srgbClr val="E0D6DE"/>
                </a:solidFill>
                <a:latin typeface="Petrona"/>
                <a:ea typeface="Petrona"/>
                <a:cs typeface="Petrona"/>
                <a:sym typeface="Petrona"/>
              </a:rPr>
              <a:t>Alfabe Dönüştürme</a:t>
            </a:r>
            <a:endParaRPr b="0" i="0" sz="2212" u="none" cap="none" strike="noStrike">
              <a:solidFill>
                <a:schemeClr val="dk1"/>
              </a:solidFill>
              <a:latin typeface="Calibri"/>
              <a:ea typeface="Calibri"/>
              <a:cs typeface="Calibri"/>
              <a:sym typeface="Calibri"/>
            </a:endParaRPr>
          </a:p>
        </p:txBody>
      </p:sp>
      <p:sp>
        <p:nvSpPr>
          <p:cNvPr id="136" name="Google Shape;136;p10"/>
          <p:cNvSpPr/>
          <p:nvPr/>
        </p:nvSpPr>
        <p:spPr>
          <a:xfrm>
            <a:off x="6930747" y="4995148"/>
            <a:ext cx="6950750" cy="6846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0D6DE"/>
              </a:buClr>
              <a:buSzPts val="1685"/>
              <a:buFont typeface="Inter"/>
              <a:buNone/>
            </a:pPr>
            <a:r>
              <a:rPr b="0" i="0" lang="en-US" sz="1685" u="none" cap="none" strike="noStrike">
                <a:solidFill>
                  <a:srgbClr val="E0D6DE"/>
                </a:solidFill>
                <a:latin typeface="Inter"/>
                <a:ea typeface="Inter"/>
                <a:cs typeface="Inter"/>
                <a:sym typeface="Inter"/>
              </a:rPr>
              <a:t>Alfabe çeviri sistemi 60,000 harf, kelime ve deyim içeren bir veri seti üzerinde test edildi ve %98 kelime çevirme doğruluğu elde edildi.</a:t>
            </a:r>
            <a:endParaRPr b="0" i="0" sz="1685" u="none" cap="none" strike="noStrike">
              <a:solidFill>
                <a:schemeClr val="dk1"/>
              </a:solidFill>
              <a:latin typeface="Calibri"/>
              <a:ea typeface="Calibri"/>
              <a:cs typeface="Calibri"/>
              <a:sym typeface="Calibri"/>
            </a:endParaRPr>
          </a:p>
        </p:txBody>
      </p:sp>
      <p:sp>
        <p:nvSpPr>
          <p:cNvPr id="137" name="Google Shape;137;p10"/>
          <p:cNvSpPr/>
          <p:nvPr/>
        </p:nvSpPr>
        <p:spPr>
          <a:xfrm>
            <a:off x="6235303" y="6134457"/>
            <a:ext cx="481489" cy="481489"/>
          </a:xfrm>
          <a:prstGeom prst="roundRect">
            <a:avLst>
              <a:gd fmla="val 18667"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6384012" y="6206609"/>
            <a:ext cx="184071" cy="3370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0D6DE"/>
              </a:buClr>
              <a:buSzPts val="2654"/>
              <a:buFont typeface="Petrona"/>
              <a:buNone/>
            </a:pPr>
            <a:r>
              <a:rPr b="1" i="0" lang="en-US" sz="2654" u="none" cap="none" strike="noStrike">
                <a:solidFill>
                  <a:srgbClr val="E0D6DE"/>
                </a:solidFill>
                <a:latin typeface="Petrona"/>
                <a:ea typeface="Petrona"/>
                <a:cs typeface="Petrona"/>
                <a:sym typeface="Petrona"/>
              </a:rPr>
              <a:t>3</a:t>
            </a:r>
            <a:endParaRPr b="0" i="0" sz="2654" u="none" cap="none" strike="noStrike">
              <a:solidFill>
                <a:schemeClr val="dk1"/>
              </a:solidFill>
              <a:latin typeface="Calibri"/>
              <a:ea typeface="Calibri"/>
              <a:cs typeface="Calibri"/>
              <a:sym typeface="Calibri"/>
            </a:endParaRPr>
          </a:p>
        </p:txBody>
      </p:sp>
      <p:sp>
        <p:nvSpPr>
          <p:cNvPr id="139" name="Google Shape;139;p10"/>
          <p:cNvSpPr/>
          <p:nvPr/>
        </p:nvSpPr>
        <p:spPr>
          <a:xfrm>
            <a:off x="6930747" y="6134457"/>
            <a:ext cx="2808684" cy="350996"/>
          </a:xfrm>
          <a:prstGeom prst="rect">
            <a:avLst/>
          </a:prstGeom>
          <a:noFill/>
          <a:ln>
            <a:noFill/>
          </a:ln>
        </p:spPr>
        <p:txBody>
          <a:bodyPr anchorCtr="0" anchor="t" bIns="45700" lIns="91425" spcFirstLastPara="1" rIns="91425" wrap="square" tIns="45700">
            <a:noAutofit/>
          </a:bodyPr>
          <a:lstStyle/>
          <a:p>
            <a:pPr indent="0" lvl="0" marL="0" marR="0" rtl="0" algn="l">
              <a:lnSpc>
                <a:spcPct val="124954"/>
              </a:lnSpc>
              <a:spcBef>
                <a:spcPts val="0"/>
              </a:spcBef>
              <a:spcAft>
                <a:spcPts val="0"/>
              </a:spcAft>
              <a:buClr>
                <a:srgbClr val="E0D6DE"/>
              </a:buClr>
              <a:buSzPts val="2212"/>
              <a:buFont typeface="Petrona"/>
              <a:buNone/>
            </a:pPr>
            <a:r>
              <a:rPr b="1" i="0" lang="en-US" sz="2212" u="none" cap="none" strike="noStrike">
                <a:solidFill>
                  <a:srgbClr val="E0D6DE"/>
                </a:solidFill>
                <a:latin typeface="Petrona"/>
                <a:ea typeface="Petrona"/>
                <a:cs typeface="Petrona"/>
                <a:sym typeface="Petrona"/>
              </a:rPr>
              <a:t>Makine Çevirisi</a:t>
            </a:r>
            <a:endParaRPr b="0" i="0" sz="2212" u="none" cap="none" strike="noStrike">
              <a:solidFill>
                <a:schemeClr val="dk1"/>
              </a:solidFill>
              <a:latin typeface="Calibri"/>
              <a:ea typeface="Calibri"/>
              <a:cs typeface="Calibri"/>
              <a:sym typeface="Calibri"/>
            </a:endParaRPr>
          </a:p>
        </p:txBody>
      </p:sp>
      <p:sp>
        <p:nvSpPr>
          <p:cNvPr id="140" name="Google Shape;140;p10"/>
          <p:cNvSpPr/>
          <p:nvPr/>
        </p:nvSpPr>
        <p:spPr>
          <a:xfrm>
            <a:off x="6930747" y="6613803"/>
            <a:ext cx="6950750" cy="68460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E0D6DE"/>
              </a:buClr>
              <a:buSzPts val="1685"/>
              <a:buFont typeface="Inter"/>
              <a:buNone/>
            </a:pPr>
            <a:r>
              <a:rPr b="0" i="0" lang="en-US" sz="1685" u="none" cap="none" strike="noStrike">
                <a:solidFill>
                  <a:srgbClr val="E0D6DE"/>
                </a:solidFill>
                <a:latin typeface="Inter"/>
                <a:ea typeface="Inter"/>
                <a:cs typeface="Inter"/>
                <a:sym typeface="Inter"/>
              </a:rPr>
              <a:t>Kelime grubu tabanlı makine çeviri modeli şu anda geliştirilme ve test aşamasında. </a:t>
            </a:r>
            <a:endParaRPr b="0" i="0" sz="1685"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preencoded.png" id="146" name="Google Shape;146;p1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47" name="Google Shape;147;p11"/>
          <p:cNvSpPr/>
          <p:nvPr/>
        </p:nvSpPr>
        <p:spPr>
          <a:xfrm>
            <a:off x="0" y="0"/>
            <a:ext cx="14630400" cy="8229600"/>
          </a:xfrm>
          <a:prstGeom prst="rect">
            <a:avLst/>
          </a:prstGeom>
          <a:solidFill>
            <a:srgbClr val="0C0524">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8" name="Google Shape;148;p11"/>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149" name="Google Shape;149;p11"/>
          <p:cNvSpPr/>
          <p:nvPr/>
        </p:nvSpPr>
        <p:spPr>
          <a:xfrm>
            <a:off x="633904" y="1008325"/>
            <a:ext cx="6545700" cy="594300"/>
          </a:xfrm>
          <a:prstGeom prst="rect">
            <a:avLst/>
          </a:prstGeom>
          <a:noFill/>
          <a:ln>
            <a:noFill/>
          </a:ln>
        </p:spPr>
        <p:txBody>
          <a:bodyPr anchorCtr="0" anchor="t" bIns="45700" lIns="91425" spcFirstLastPara="1" rIns="91425" wrap="square" tIns="45700">
            <a:noAutofit/>
          </a:bodyPr>
          <a:lstStyle/>
          <a:p>
            <a:pPr indent="0" lvl="0" marL="0" marR="0" rtl="0" algn="l">
              <a:lnSpc>
                <a:spcPct val="125033"/>
              </a:lnSpc>
              <a:spcBef>
                <a:spcPts val="0"/>
              </a:spcBef>
              <a:spcAft>
                <a:spcPts val="0"/>
              </a:spcAft>
              <a:buClr>
                <a:srgbClr val="FF8AAF"/>
              </a:buClr>
              <a:buSzPts val="3743"/>
              <a:buFont typeface="Petrona"/>
              <a:buNone/>
            </a:pPr>
            <a:r>
              <a:rPr b="1" lang="en-US" sz="3743">
                <a:solidFill>
                  <a:srgbClr val="FF8AAF"/>
                </a:solidFill>
                <a:latin typeface="Petrona"/>
                <a:ea typeface="Petrona"/>
                <a:cs typeface="Petrona"/>
                <a:sym typeface="Petrona"/>
              </a:rPr>
              <a:t>Gelişime Açık Modelleme</a:t>
            </a:r>
            <a:endParaRPr b="0" i="0" sz="3743" u="none" cap="none" strike="noStrike">
              <a:solidFill>
                <a:schemeClr val="dk1"/>
              </a:solidFill>
              <a:latin typeface="Calibri"/>
              <a:ea typeface="Calibri"/>
              <a:cs typeface="Calibri"/>
              <a:sym typeface="Calibri"/>
            </a:endParaRPr>
          </a:p>
        </p:txBody>
      </p:sp>
      <p:pic>
        <p:nvPicPr>
          <p:cNvPr descr="preencoded.png" id="150" name="Google Shape;150;p11"/>
          <p:cNvPicPr preferRelativeResize="0"/>
          <p:nvPr/>
        </p:nvPicPr>
        <p:blipFill rotWithShape="1">
          <a:blip r:embed="rId5">
            <a:alphaModFix/>
          </a:blip>
          <a:srcRect b="0" l="0" r="0" t="0"/>
          <a:stretch/>
        </p:blipFill>
        <p:spPr>
          <a:xfrm>
            <a:off x="633889" y="2280166"/>
            <a:ext cx="905589" cy="1449110"/>
          </a:xfrm>
          <a:prstGeom prst="rect">
            <a:avLst/>
          </a:prstGeom>
          <a:noFill/>
          <a:ln>
            <a:noFill/>
          </a:ln>
        </p:spPr>
      </p:pic>
      <p:sp>
        <p:nvSpPr>
          <p:cNvPr id="151" name="Google Shape;151;p11"/>
          <p:cNvSpPr/>
          <p:nvPr/>
        </p:nvSpPr>
        <p:spPr>
          <a:xfrm>
            <a:off x="1854749" y="2289063"/>
            <a:ext cx="4104000" cy="297300"/>
          </a:xfrm>
          <a:prstGeom prst="rect">
            <a:avLst/>
          </a:prstGeom>
          <a:noFill/>
          <a:ln>
            <a:noFill/>
          </a:ln>
        </p:spPr>
        <p:txBody>
          <a:bodyPr anchorCtr="0" anchor="t" bIns="45700" lIns="91425" spcFirstLastPara="1" rIns="91425" wrap="square" tIns="45700">
            <a:noAutofit/>
          </a:bodyPr>
          <a:lstStyle/>
          <a:p>
            <a:pPr indent="0" lvl="0" marL="0" marR="0" rtl="0" algn="l">
              <a:lnSpc>
                <a:spcPct val="125066"/>
              </a:lnSpc>
              <a:spcBef>
                <a:spcPts val="0"/>
              </a:spcBef>
              <a:spcAft>
                <a:spcPts val="0"/>
              </a:spcAft>
              <a:buClr>
                <a:srgbClr val="E0D6DE"/>
              </a:buClr>
              <a:buSzPts val="1871"/>
              <a:buFont typeface="Petrona"/>
              <a:buNone/>
            </a:pPr>
            <a:r>
              <a:rPr b="1" i="0" lang="en-US" sz="1871" u="none" cap="none" strike="noStrike">
                <a:solidFill>
                  <a:srgbClr val="E0D6DE"/>
                </a:solidFill>
                <a:latin typeface="Petrona"/>
                <a:ea typeface="Petrona"/>
                <a:cs typeface="Petrona"/>
                <a:sym typeface="Petrona"/>
              </a:rPr>
              <a:t>Veri Setlerinin Genişletilmesi</a:t>
            </a:r>
            <a:endParaRPr b="0" i="0" sz="1871" u="none" cap="none" strike="noStrike">
              <a:solidFill>
                <a:schemeClr val="dk1"/>
              </a:solidFill>
              <a:latin typeface="Calibri"/>
              <a:ea typeface="Calibri"/>
              <a:cs typeface="Calibri"/>
              <a:sym typeface="Calibri"/>
            </a:endParaRPr>
          </a:p>
        </p:txBody>
      </p:sp>
      <p:sp>
        <p:nvSpPr>
          <p:cNvPr id="152" name="Google Shape;152;p11"/>
          <p:cNvSpPr/>
          <p:nvPr/>
        </p:nvSpPr>
        <p:spPr>
          <a:xfrm>
            <a:off x="1811175" y="2669725"/>
            <a:ext cx="7136400" cy="579300"/>
          </a:xfrm>
          <a:prstGeom prst="rect">
            <a:avLst/>
          </a:prstGeom>
          <a:noFill/>
          <a:ln>
            <a:noFill/>
          </a:ln>
        </p:spPr>
        <p:txBody>
          <a:bodyPr anchorCtr="0" anchor="t" bIns="45700" lIns="91425" spcFirstLastPara="1" rIns="91425" wrap="square" tIns="45700">
            <a:noAutofit/>
          </a:bodyPr>
          <a:lstStyle/>
          <a:p>
            <a:pPr indent="0" lvl="0" marL="0" marR="0" rtl="0" algn="l">
              <a:lnSpc>
                <a:spcPct val="160028"/>
              </a:lnSpc>
              <a:spcBef>
                <a:spcPts val="0"/>
              </a:spcBef>
              <a:spcAft>
                <a:spcPts val="0"/>
              </a:spcAft>
              <a:buClr>
                <a:srgbClr val="E0D6DE"/>
              </a:buClr>
              <a:buSzPts val="1426"/>
              <a:buFont typeface="Inter"/>
              <a:buNone/>
            </a:pPr>
            <a:r>
              <a:rPr b="0" i="0" lang="en-US" sz="1426" u="none" cap="none" strike="noStrike">
                <a:solidFill>
                  <a:srgbClr val="E0D6DE"/>
                </a:solidFill>
                <a:latin typeface="Inter"/>
                <a:ea typeface="Inter"/>
                <a:cs typeface="Inter"/>
                <a:sym typeface="Inter"/>
              </a:rPr>
              <a:t>Daha fazla Osmanlı Türkçesi belgesi dijitalleştirilerek proje veri setlerine eklenirken, modellerin doğruluğu ve güvenilirliği de artmaya devam edecek. Ekstra olarak kullanıcıdan aldığımız hata mesajları ile iyileştirmeler yapılacaktır.</a:t>
            </a:r>
            <a:endParaRPr b="0" i="0" sz="1426" u="none" cap="none" strike="noStrike">
              <a:solidFill>
                <a:schemeClr val="dk1"/>
              </a:solidFill>
              <a:latin typeface="Calibri"/>
              <a:ea typeface="Calibri"/>
              <a:cs typeface="Calibri"/>
              <a:sym typeface="Calibri"/>
            </a:endParaRPr>
          </a:p>
        </p:txBody>
      </p:sp>
      <p:pic>
        <p:nvPicPr>
          <p:cNvPr descr="preencoded.png" id="153" name="Google Shape;153;p11"/>
          <p:cNvPicPr preferRelativeResize="0"/>
          <p:nvPr/>
        </p:nvPicPr>
        <p:blipFill rotWithShape="1">
          <a:blip r:embed="rId6">
            <a:alphaModFix/>
          </a:blip>
          <a:srcRect b="0" l="0" r="0" t="0"/>
          <a:stretch/>
        </p:blipFill>
        <p:spPr>
          <a:xfrm>
            <a:off x="633889" y="3729276"/>
            <a:ext cx="905589" cy="1449110"/>
          </a:xfrm>
          <a:prstGeom prst="rect">
            <a:avLst/>
          </a:prstGeom>
          <a:noFill/>
          <a:ln>
            <a:noFill/>
          </a:ln>
        </p:spPr>
      </p:pic>
      <p:sp>
        <p:nvSpPr>
          <p:cNvPr id="154" name="Google Shape;154;p11"/>
          <p:cNvSpPr/>
          <p:nvPr/>
        </p:nvSpPr>
        <p:spPr>
          <a:xfrm>
            <a:off x="1811174" y="3910375"/>
            <a:ext cx="6311400" cy="297300"/>
          </a:xfrm>
          <a:prstGeom prst="rect">
            <a:avLst/>
          </a:prstGeom>
          <a:noFill/>
          <a:ln>
            <a:noFill/>
          </a:ln>
        </p:spPr>
        <p:txBody>
          <a:bodyPr anchorCtr="0" anchor="t" bIns="45700" lIns="91425" spcFirstLastPara="1" rIns="91425" wrap="square" tIns="45700">
            <a:noAutofit/>
          </a:bodyPr>
          <a:lstStyle/>
          <a:p>
            <a:pPr indent="0" lvl="0" marL="0" marR="0" rtl="0" algn="l">
              <a:lnSpc>
                <a:spcPct val="125066"/>
              </a:lnSpc>
              <a:spcBef>
                <a:spcPts val="0"/>
              </a:spcBef>
              <a:spcAft>
                <a:spcPts val="0"/>
              </a:spcAft>
              <a:buClr>
                <a:srgbClr val="E0D6DE"/>
              </a:buClr>
              <a:buSzPts val="1871"/>
              <a:buFont typeface="Petrona"/>
              <a:buNone/>
            </a:pPr>
            <a:r>
              <a:rPr b="1" i="0" lang="en-US" sz="1871" u="none" cap="none" strike="noStrike">
                <a:solidFill>
                  <a:srgbClr val="E0D6DE"/>
                </a:solidFill>
                <a:latin typeface="Petrona"/>
                <a:ea typeface="Petrona"/>
                <a:cs typeface="Petrona"/>
                <a:sym typeface="Petrona"/>
              </a:rPr>
              <a:t>Doğal Dil İşleme Yeteneklerinin Geliştirilmesi</a:t>
            </a:r>
            <a:endParaRPr b="0" i="0" sz="1871" u="none" cap="none" strike="noStrike">
              <a:solidFill>
                <a:schemeClr val="dk1"/>
              </a:solidFill>
              <a:latin typeface="Calibri"/>
              <a:ea typeface="Calibri"/>
              <a:cs typeface="Calibri"/>
              <a:sym typeface="Calibri"/>
            </a:endParaRPr>
          </a:p>
        </p:txBody>
      </p:sp>
      <p:sp>
        <p:nvSpPr>
          <p:cNvPr id="155" name="Google Shape;155;p11"/>
          <p:cNvSpPr/>
          <p:nvPr/>
        </p:nvSpPr>
        <p:spPr>
          <a:xfrm>
            <a:off x="1811175" y="4316125"/>
            <a:ext cx="6996900" cy="579300"/>
          </a:xfrm>
          <a:prstGeom prst="rect">
            <a:avLst/>
          </a:prstGeom>
          <a:noFill/>
          <a:ln>
            <a:noFill/>
          </a:ln>
        </p:spPr>
        <p:txBody>
          <a:bodyPr anchorCtr="0" anchor="t" bIns="45700" lIns="91425" spcFirstLastPara="1" rIns="91425" wrap="square" tIns="45700">
            <a:noAutofit/>
          </a:bodyPr>
          <a:lstStyle/>
          <a:p>
            <a:pPr indent="0" lvl="0" marL="0" marR="0" rtl="0" algn="l">
              <a:lnSpc>
                <a:spcPct val="160028"/>
              </a:lnSpc>
              <a:spcBef>
                <a:spcPts val="0"/>
              </a:spcBef>
              <a:spcAft>
                <a:spcPts val="0"/>
              </a:spcAft>
              <a:buClr>
                <a:srgbClr val="E0D6DE"/>
              </a:buClr>
              <a:buSzPts val="1426"/>
              <a:buFont typeface="Inter"/>
              <a:buNone/>
            </a:pPr>
            <a:r>
              <a:rPr b="0" i="0" lang="en-US" sz="1426" u="none" cap="none" strike="noStrike">
                <a:solidFill>
                  <a:srgbClr val="E0D6DE"/>
                </a:solidFill>
                <a:latin typeface="Inter"/>
                <a:ea typeface="Inter"/>
                <a:cs typeface="Inter"/>
                <a:sym typeface="Inter"/>
              </a:rPr>
              <a:t>Ekip, duygu analizi gibi gelişmiş doğal dil işleme tekniklerini de dahil ederek, dönüştürülen metinlerden daha derin içgörüler elde etmeyi planlıyor.</a:t>
            </a:r>
            <a:endParaRPr b="0" i="0" sz="1426" u="none" cap="none" strike="noStrike">
              <a:solidFill>
                <a:schemeClr val="dk1"/>
              </a:solidFill>
              <a:latin typeface="Calibri"/>
              <a:ea typeface="Calibri"/>
              <a:cs typeface="Calibri"/>
              <a:sym typeface="Calibri"/>
            </a:endParaRPr>
          </a:p>
        </p:txBody>
      </p:sp>
      <p:pic>
        <p:nvPicPr>
          <p:cNvPr descr="preencoded.png" id="156" name="Google Shape;156;p11"/>
          <p:cNvPicPr preferRelativeResize="0"/>
          <p:nvPr/>
        </p:nvPicPr>
        <p:blipFill rotWithShape="1">
          <a:blip r:embed="rId7">
            <a:alphaModFix/>
          </a:blip>
          <a:srcRect b="0" l="0" r="0" t="0"/>
          <a:stretch/>
        </p:blipFill>
        <p:spPr>
          <a:xfrm>
            <a:off x="633889" y="5178385"/>
            <a:ext cx="905589" cy="1636990"/>
          </a:xfrm>
          <a:prstGeom prst="rect">
            <a:avLst/>
          </a:prstGeom>
          <a:noFill/>
          <a:ln>
            <a:noFill/>
          </a:ln>
        </p:spPr>
      </p:pic>
      <p:sp>
        <p:nvSpPr>
          <p:cNvPr id="157" name="Google Shape;157;p11"/>
          <p:cNvSpPr/>
          <p:nvPr/>
        </p:nvSpPr>
        <p:spPr>
          <a:xfrm>
            <a:off x="1811173" y="5359475"/>
            <a:ext cx="4939800" cy="297300"/>
          </a:xfrm>
          <a:prstGeom prst="rect">
            <a:avLst/>
          </a:prstGeom>
          <a:noFill/>
          <a:ln>
            <a:noFill/>
          </a:ln>
        </p:spPr>
        <p:txBody>
          <a:bodyPr anchorCtr="0" anchor="t" bIns="45700" lIns="91425" spcFirstLastPara="1" rIns="91425" wrap="square" tIns="45700">
            <a:noAutofit/>
          </a:bodyPr>
          <a:lstStyle/>
          <a:p>
            <a:pPr indent="0" lvl="0" marL="0" marR="0" rtl="0" algn="l">
              <a:lnSpc>
                <a:spcPct val="125066"/>
              </a:lnSpc>
              <a:spcBef>
                <a:spcPts val="0"/>
              </a:spcBef>
              <a:spcAft>
                <a:spcPts val="0"/>
              </a:spcAft>
              <a:buClr>
                <a:srgbClr val="E0D6DE"/>
              </a:buClr>
              <a:buSzPts val="1871"/>
              <a:buFont typeface="Petrona"/>
              <a:buNone/>
            </a:pPr>
            <a:r>
              <a:rPr b="1" i="0" lang="en-US" sz="1871" u="none" cap="none" strike="noStrike">
                <a:solidFill>
                  <a:srgbClr val="E0D6DE"/>
                </a:solidFill>
                <a:latin typeface="Petrona"/>
                <a:ea typeface="Petrona"/>
                <a:cs typeface="Petrona"/>
                <a:sym typeface="Petrona"/>
              </a:rPr>
              <a:t>Geçmişle Geleceği Köprülemek</a:t>
            </a:r>
            <a:endParaRPr b="0" i="0" sz="1871" u="none" cap="none" strike="noStrike">
              <a:solidFill>
                <a:schemeClr val="dk1"/>
              </a:solidFill>
              <a:latin typeface="Calibri"/>
              <a:ea typeface="Calibri"/>
              <a:cs typeface="Calibri"/>
              <a:sym typeface="Calibri"/>
            </a:endParaRPr>
          </a:p>
        </p:txBody>
      </p:sp>
      <p:sp>
        <p:nvSpPr>
          <p:cNvPr id="158" name="Google Shape;158;p11"/>
          <p:cNvSpPr/>
          <p:nvPr/>
        </p:nvSpPr>
        <p:spPr>
          <a:xfrm>
            <a:off x="1811175" y="5765250"/>
            <a:ext cx="7136400" cy="869100"/>
          </a:xfrm>
          <a:prstGeom prst="rect">
            <a:avLst/>
          </a:prstGeom>
          <a:noFill/>
          <a:ln>
            <a:noFill/>
          </a:ln>
        </p:spPr>
        <p:txBody>
          <a:bodyPr anchorCtr="0" anchor="t" bIns="45700" lIns="91425" spcFirstLastPara="1" rIns="91425" wrap="square" tIns="45700">
            <a:noAutofit/>
          </a:bodyPr>
          <a:lstStyle/>
          <a:p>
            <a:pPr indent="0" lvl="0" marL="0" marR="0" rtl="0" algn="l">
              <a:lnSpc>
                <a:spcPct val="160028"/>
              </a:lnSpc>
              <a:spcBef>
                <a:spcPts val="0"/>
              </a:spcBef>
              <a:spcAft>
                <a:spcPts val="0"/>
              </a:spcAft>
              <a:buClr>
                <a:srgbClr val="E0D6DE"/>
              </a:buClr>
              <a:buSzPts val="1426"/>
              <a:buFont typeface="Inter"/>
              <a:buNone/>
            </a:pPr>
            <a:r>
              <a:rPr b="0" i="0" lang="en-US" sz="1426" u="none" cap="none" strike="noStrike">
                <a:solidFill>
                  <a:srgbClr val="E0D6DE"/>
                </a:solidFill>
                <a:latin typeface="Inter"/>
                <a:ea typeface="Inter"/>
                <a:cs typeface="Inter"/>
                <a:sym typeface="Inter"/>
              </a:rPr>
              <a:t>Bu tarihi kaynakları erişilebilir hale getirerek, proje Osmanlı İmparatorluğu'nun zengin kültürel mirasını korumayı ve paylaşmayı amaçlarken, bunu aynı zamanda modern kullanıma da adapte etmeyi hedefliyor. </a:t>
            </a:r>
            <a:endParaRPr b="0" i="0" sz="1426"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